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10287000" cx="18288000"/>
  <p:notesSz cx="6858000" cy="9144000"/>
  <p:embeddedFontLst>
    <p:embeddedFont>
      <p:font typeface="IBM Plex Sans"/>
      <p:regular r:id="rId48"/>
      <p:bold r:id="rId49"/>
      <p:italic r:id="rId50"/>
      <p:boldItalic r:id="rId51"/>
    </p:embeddedFont>
    <p:embeddedFont>
      <p:font typeface="IBM Plex Serif"/>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BCA1FB-F8EF-4E3D-AC99-3DB1180A9525}">
  <a:tblStyle styleId="{80BCA1FB-F8EF-4E3D-AC99-3DB1180A9525}"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IBMPlexSans-regular.fntdata"/><Relationship Id="rId47" Type="http://schemas.openxmlformats.org/officeDocument/2006/relationships/slide" Target="slides/slide41.xml"/><Relationship Id="rId49" Type="http://schemas.openxmlformats.org/officeDocument/2006/relationships/font" Target="fonts/IBMPlex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BMPlexSans-boldItalic.fntdata"/><Relationship Id="rId50" Type="http://schemas.openxmlformats.org/officeDocument/2006/relationships/font" Target="fonts/IBMPlexSans-italic.fntdata"/><Relationship Id="rId53" Type="http://schemas.openxmlformats.org/officeDocument/2006/relationships/font" Target="fonts/IBMPlexSerif-bold.fntdata"/><Relationship Id="rId52" Type="http://schemas.openxmlformats.org/officeDocument/2006/relationships/font" Target="fonts/IBMPlexSerif-regular.fntdata"/><Relationship Id="rId11" Type="http://schemas.openxmlformats.org/officeDocument/2006/relationships/slide" Target="slides/slide5.xml"/><Relationship Id="rId55" Type="http://schemas.openxmlformats.org/officeDocument/2006/relationships/font" Target="fonts/IBMPlexSerif-boldItalic.fntdata"/><Relationship Id="rId10" Type="http://schemas.openxmlformats.org/officeDocument/2006/relationships/slide" Target="slides/slide4.xml"/><Relationship Id="rId54" Type="http://schemas.openxmlformats.org/officeDocument/2006/relationships/font" Target="fonts/IBMPlexSerif-italic.fntdata"/><Relationship Id="rId13" Type="http://schemas.openxmlformats.org/officeDocument/2006/relationships/slide" Target="slides/slide7.xml"/><Relationship Id="rId57" Type="http://schemas.openxmlformats.org/officeDocument/2006/relationships/font" Target="fonts/IBMPlexMono-bold.fntdata"/><Relationship Id="rId12" Type="http://schemas.openxmlformats.org/officeDocument/2006/relationships/slide" Target="slides/slide6.xml"/><Relationship Id="rId56" Type="http://schemas.openxmlformats.org/officeDocument/2006/relationships/font" Target="fonts/IBMPlexMono-regular.fntdata"/><Relationship Id="rId15" Type="http://schemas.openxmlformats.org/officeDocument/2006/relationships/slide" Target="slides/slide9.xml"/><Relationship Id="rId59" Type="http://schemas.openxmlformats.org/officeDocument/2006/relationships/font" Target="fonts/IBMPlexMono-boldItalic.fntdata"/><Relationship Id="rId14" Type="http://schemas.openxmlformats.org/officeDocument/2006/relationships/slide" Target="slides/slide8.xml"/><Relationship Id="rId58" Type="http://schemas.openxmlformats.org/officeDocument/2006/relationships/font" Target="fonts/IBMPlexMon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3f3a075663_4_1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g33f3a075663_4_1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3f886773df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33" name="Google Shape;133;g33f886773df_0_1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3f886773d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40" name="Google Shape;140;g33f886773df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3292973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47" name="Google Shape;147;g34329297346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32929734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54" name="Google Shape;154;g34329297346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432929734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62" name="Google Shape;162;g34329297346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32929734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70" name="Google Shape;170;g34329297346_0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f886773df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and perhaps their biggest drawback from a technical perspective, they are difficult for entomologists to use. Modernize labeling EPG recordings is the aim of our clinic project.</a:t>
            </a:r>
            <a:endParaRPr sz="200"/>
          </a:p>
        </p:txBody>
      </p:sp>
      <p:sp>
        <p:nvSpPr>
          <p:cNvPr id="178" name="Google Shape;178;g33f886773df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3f886773df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To achieve this, we focused on four key objectives:</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US">
                <a:solidFill>
                  <a:schemeClr val="dk1"/>
                </a:solidFill>
              </a:rPr>
              <a:t>Define Performance Metrics</a:t>
            </a:r>
            <a:r>
              <a:rPr lang="en-US">
                <a:solidFill>
                  <a:schemeClr val="dk1"/>
                </a:solidFill>
              </a:rPr>
              <a:t> – We needed to determine how to measure the effectiveness of our model and ensure it was genuinely useful for entomologists.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Develop the Model</a:t>
            </a:r>
            <a:r>
              <a:rPr lang="en-US">
                <a:solidFill>
                  <a:schemeClr val="dk1"/>
                </a:solidFill>
              </a:rPr>
              <a:t> – Our goal was to train a predictive model that could recognize different waveform types in EPG data.</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Develop an Interface</a:t>
            </a:r>
            <a:r>
              <a:rPr lang="en-US">
                <a:solidFill>
                  <a:schemeClr val="dk1"/>
                </a:solidFill>
              </a:rPr>
              <a:t> – We needed a tool that would allow researchers to upload their data, view the waveforms, and receive labeled files.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US">
                <a:solidFill>
                  <a:schemeClr val="dk1"/>
                </a:solidFill>
              </a:rPr>
              <a:t>Expand Tool for Future Use</a:t>
            </a:r>
            <a:r>
              <a:rPr lang="en-US">
                <a:solidFill>
                  <a:schemeClr val="dk1"/>
                </a:solidFill>
              </a:rPr>
              <a:t> – To make this tool more broadly applicable, we ensured that researchers could retrain the model for different insect species.</a:t>
            </a:r>
            <a:endParaRPr>
              <a:solidFill>
                <a:schemeClr val="dk1"/>
              </a:solidFill>
            </a:endParaRPr>
          </a:p>
          <a:p>
            <a:pPr indent="0" lvl="0" marL="0" rtl="0" algn="l">
              <a:spcBef>
                <a:spcPts val="1200"/>
              </a:spcBef>
              <a:spcAft>
                <a:spcPts val="0"/>
              </a:spcAft>
              <a:buNone/>
            </a:pPr>
            <a:r>
              <a:rPr lang="en-US">
                <a:solidFill>
                  <a:schemeClr val="dk1"/>
                </a:solidFill>
              </a:rPr>
              <a:t>Our product is defined by two separate systems that work together: The machine learning model (backend) and the user interface. For the machine learning, the criteria is straightforward: Prototype and create ML models, using different paradigms of machine learning for classification, that automatically label EPG data with a high degree of accuracy. Beyond this, it shall integrate seamlessly with the accompanying GUI, such that a user does not have to think on how to apply it (no command line should be necessary).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The success criteria of the GUI is to present the toolset (machine learning integration) in a way that is simple to use. Furthermore, it shall visualize the data itself in a way that is clear. Finally, it shall present the tools to manually edit the waveform labeling, if necessary, in an understandable manner.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In short, if it provides researchers with the right, well-made tools in a way that is intuitive to use, we have achieved product success. This is the core principle behind our design process.</a:t>
            </a:r>
            <a:endParaRPr>
              <a:solidFill>
                <a:schemeClr val="dk1"/>
              </a:solidFill>
            </a:endParaRPr>
          </a:p>
          <a:p>
            <a:pPr indent="0" lvl="0" marL="0" rtl="0" algn="l">
              <a:spcBef>
                <a:spcPts val="0"/>
              </a:spcBef>
              <a:spcAft>
                <a:spcPts val="0"/>
              </a:spcAft>
              <a:buNone/>
            </a:pPr>
            <a:r>
              <a:t/>
            </a:r>
            <a:endParaRPr/>
          </a:p>
        </p:txBody>
      </p:sp>
      <p:sp>
        <p:nvSpPr>
          <p:cNvPr id="184" name="Google Shape;184;g33f886773df_0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3f886773df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machine learning model was the second important ingredient for our product. The short story is that labeling is a tedious process prone to human error, yet because it isn’t deterministic either, it cannot be easily automated with traditional algorithms. But when you have a bunch of labeled data that corresponds to somewhat discrete states, which is the case for our mosquitoes, it is perfect for a machine learning algorithm. </a:t>
            </a:r>
            <a:r>
              <a:rPr lang="en-US">
                <a:solidFill>
                  <a:schemeClr val="dk1"/>
                </a:solidFill>
              </a:rPr>
              <a:t>It could be trained on the already labeled data, and then replace humans in the labeling process. This would:</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US">
                <a:solidFill>
                  <a:schemeClr val="dk1"/>
                </a:solidFill>
              </a:rPr>
              <a:t>Automate waveform recognition</a:t>
            </a:r>
            <a:r>
              <a:rPr lang="en-US">
                <a:solidFill>
                  <a:schemeClr val="dk1"/>
                </a:solidFill>
              </a:rPr>
              <a:t> – Rather than requiring entomologists to manually annotate waveforms, our model classifies them automatically, saving time and money.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US">
                <a:solidFill>
                  <a:schemeClr val="dk1"/>
                </a:solidFill>
              </a:rPr>
              <a:t>Improve consistency</a:t>
            </a:r>
            <a:r>
              <a:rPr lang="en-US">
                <a:solidFill>
                  <a:schemeClr val="dk1"/>
                </a:solidFill>
              </a:rPr>
              <a:t> – Human annotation can be subjective and inconsistent. A trained model ensures uniform labeling across datasets, as it is trained on pre-labeled and reviewed datasets.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US">
                <a:solidFill>
                  <a:schemeClr val="dk1"/>
                </a:solidFill>
              </a:rPr>
              <a:t>Additionally, we benchmarked the model’s performance so our liaisons could use this information in a research paper.</a:t>
            </a:r>
            <a:endParaRPr/>
          </a:p>
        </p:txBody>
      </p:sp>
      <p:sp>
        <p:nvSpPr>
          <p:cNvPr id="196" name="Google Shape;196;g33f886773df_0_2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3f886773df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US">
                <a:solidFill>
                  <a:schemeClr val="dk1"/>
                </a:solidFill>
              </a:rPr>
              <a:t>The new GUI was a critical part of our project. Thus far researchers have used Windaq, which is an extremely powerful and flexible software, but that comes with shortcomings for our purposes. For example, it was deemed insufficient when integrating with ML models. Furthermore, it was deemed cumbersome and difficult to work with, especially for new researchers, and so a more dedicated, in-house and modernized GUI is beneficial to our broader mission.</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
        <p:nvSpPr>
          <p:cNvPr id="204" name="Google Shape;204;g33f886773df_0_1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3f886773d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33f886773df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3f3a075663_4_1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GUI serves two purposes: Visualization, or data-to-user, and characterization, user-to-data. The visualization is pretty straightforward: The GUI application simply loads and visualizes the waveform data, labeled or unlabeled, to the user in a way similar to how it’s presented in windaq. This part therefore provides a modernized experience to Windaq, as it’s more responsive and sleeker. The </a:t>
            </a:r>
            <a:r>
              <a:rPr lang="en-US">
                <a:solidFill>
                  <a:schemeClr val="dk1"/>
                </a:solidFill>
              </a:rPr>
              <a:t>characterization </a:t>
            </a:r>
            <a:r>
              <a:rPr lang="en-US"/>
              <a:t>is where the real power lies: </a:t>
            </a:r>
            <a:r>
              <a:rPr lang="en-US"/>
              <a:t>It gives the user the underlying machine learning model to the waveforms and thus automatically label them. Aside from that, there are also options to add, delete and modify labels, as well as introduce completely new possible labels if necessary. It essentially allows the user to characterize the data, though of course without making any to the data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Overall, the GUI provides a more flexible and modern interface to the data, both in its presentation to the user, as well as how the user is able to work with the data. We will see details on exactly how later.</a:t>
            </a:r>
            <a:endParaRPr/>
          </a:p>
        </p:txBody>
      </p:sp>
      <p:sp>
        <p:nvSpPr>
          <p:cNvPr id="212" name="Google Shape;212;g33f3a075663_4_1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f3a075663_4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Our solution to these goals is called SCIDO. I’m going to show you some examples of its use, so you can see its capabilities and get an idea of how streamlined this software is compared to WINDAQ.</a:t>
            </a:r>
            <a:endParaRPr/>
          </a:p>
        </p:txBody>
      </p:sp>
      <p:sp>
        <p:nvSpPr>
          <p:cNvPr id="225" name="Google Shape;225;g33f3a075663_4_12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3fa7b1b94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our software, we’re opening up an unlabeled waveform. This is the same situation that we were in on that last slide.</a:t>
            </a:r>
            <a:endParaRPr/>
          </a:p>
        </p:txBody>
      </p:sp>
      <p:sp>
        <p:nvSpPr>
          <p:cNvPr id="234" name="Google Shape;234;g33fa7b1b940_1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3fa7b1b94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What we want to do next is start the labeling process. First, we need to define individual probes. The probes here are instances of a mosquito inserting its mouthpart, doing its business, then removing its mouthpart. Here we have two of those, which you can see in those two raised volt plateaus.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this image is showing the automatic probe splitter. It puts those NP/P labels up (non-probe/probe) and then you can adjust those however you need to. If you want less cushion before and after the probe, or if the probe splitter gets something wrong, you can just slide those transition lines over.</a:t>
            </a:r>
            <a:endParaRPr/>
          </a:p>
          <a:p>
            <a:pPr indent="0" lvl="0" marL="0" rtl="0" algn="l">
              <a:spcBef>
                <a:spcPts val="0"/>
              </a:spcBef>
              <a:spcAft>
                <a:spcPts val="0"/>
              </a:spcAft>
              <a:buNone/>
            </a:pPr>
            <a:r>
              <a:t/>
            </a:r>
            <a:endParaRPr/>
          </a:p>
        </p:txBody>
      </p:sp>
      <p:sp>
        <p:nvSpPr>
          <p:cNvPr id="240" name="Google Shape;240;g33fa7b1b940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3fa7b1b940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Then, we can start the actual labeler. It will show the transitions and labels just like the probe splitter. We can do a few things here. We can delete transitions. We can move transitions. We can add transitions. And we can change labels. This is all built to make human correction of the automated labeler as easy and smooth as possible.</a:t>
            </a:r>
            <a:endParaRPr/>
          </a:p>
        </p:txBody>
      </p:sp>
      <p:sp>
        <p:nvSpPr>
          <p:cNvPr id="247" name="Google Shape;247;g33fa7b1b940_1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fa7b1b940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 are also a lot of visual settings we can change from within the software: we can change label colors, waveform color, gridline spacing, gridline offset, and visibilities of all the components you see here.</a:t>
            </a:r>
            <a:endParaRPr/>
          </a:p>
        </p:txBody>
      </p:sp>
      <p:sp>
        <p:nvSpPr>
          <p:cNvPr id="254" name="Google Shape;254;g33fa7b1b940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3fa7b1b94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 demonstration of the maneuverability we have in the software. We have horizontal and vertical zooming and scrolling by mouse gesture. In WINDAQ you had to go to a menu and input your zoom level manually. Now, if you need to take a really close look at the waveform to make that transition super accurate, you can just zoom in and back out really nicely.</a:t>
            </a:r>
            <a:endParaRPr/>
          </a:p>
          <a:p>
            <a:pPr indent="0" lvl="0" marL="0" rtl="0" algn="l">
              <a:spcBef>
                <a:spcPts val="0"/>
              </a:spcBef>
              <a:spcAft>
                <a:spcPts val="0"/>
              </a:spcAft>
              <a:buNone/>
            </a:pPr>
            <a:r>
              <a:rPr lang="en-US"/>
              <a:t>We are </a:t>
            </a:r>
            <a:r>
              <a:rPr lang="en-US"/>
              <a:t>planning</a:t>
            </a:r>
            <a:r>
              <a:rPr lang="en-US"/>
              <a:t> to add a tactile scrollbar to the interface, but I think once people get the hang of those gesture movements it makes maneuvering the data really easy and quick.</a:t>
            </a:r>
            <a:endParaRPr/>
          </a:p>
        </p:txBody>
      </p:sp>
      <p:sp>
        <p:nvSpPr>
          <p:cNvPr id="261" name="Google Shape;261;g33fa7b1b940_1_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3fa7b1b940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Now we’re all done adjusting those labels, so I’m gonna go </a:t>
            </a:r>
            <a:r>
              <a:rPr lang="en-US"/>
              <a:t>ahead</a:t>
            </a:r>
            <a:r>
              <a:rPr lang="en-US"/>
              <a:t> and save that as a CSV on my computer.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was a concise version of the actual process that researchers will go through as they use our software for automated labeling.</a:t>
            </a:r>
            <a:endParaRPr/>
          </a:p>
        </p:txBody>
      </p:sp>
      <p:sp>
        <p:nvSpPr>
          <p:cNvPr id="268" name="Google Shape;268;g33fa7b1b940_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3fa7b1b940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33fa7b1b940_3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3fa7b1b940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g33fa7b1b940_3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3f3a075663_4_1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78" name="Google Shape;78;g33f3a075663_4_1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5373b33059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35373b33059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5373b330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35373b3305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5373b33059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g35373b33059_1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5373b33059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5373b33059_1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52ae681d12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g352ae681d12_4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3fa7b1b940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33fa7b1b940_3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3fa7b1b940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33fa7b1b940_3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3fa7b1b940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33fa7b1b940_3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3b2fb8d86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33b2fb8d86f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fa7b1b940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33fa7b1b940_5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3f886773d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84" name="Google Shape;84;g33f886773df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3fa7b1b940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33fa7b1b940_5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3f3a075663_4_1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33f3a075663_4_13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3f886773d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95" name="Google Shape;95;g33f886773df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3f886773df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102" name="Google Shape;102;g33f886773df_0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3f886773d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113" name="Google Shape;113;g33f886773df_0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3f886773d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task of our clinic project.</a:t>
            </a:r>
            <a:endParaRPr sz="200"/>
          </a:p>
        </p:txBody>
      </p:sp>
      <p:sp>
        <p:nvSpPr>
          <p:cNvPr id="120" name="Google Shape;120;g33f886773df_0_1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3f886773d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Motivation [ Zach ]</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USDA, Auburn</a:t>
            </a:r>
            <a:endParaRPr sz="900">
              <a:solidFill>
                <a:schemeClr val="dk1"/>
              </a:solidFill>
              <a:latin typeface="Cambria"/>
              <a:ea typeface="Cambria"/>
              <a:cs typeface="Cambria"/>
              <a:sym typeface="Cambria"/>
            </a:endParaRPr>
          </a:p>
          <a:p>
            <a:pPr indent="-285750" lvl="2" marL="13716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Emphasize importance of this tool to researchers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EPG background</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WinDaq</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Nothing made for mosquitos</a:t>
            </a:r>
            <a:endParaRPr sz="900">
              <a:solidFill>
                <a:schemeClr val="dk1"/>
              </a:solidFill>
              <a:latin typeface="Cambria"/>
              <a:ea typeface="Cambria"/>
              <a:cs typeface="Cambria"/>
              <a:sym typeface="Cambria"/>
            </a:endParaRPr>
          </a:p>
          <a:p>
            <a:pPr indent="-285750" lvl="1" marL="914400" rtl="0" algn="l">
              <a:spcBef>
                <a:spcPts val="0"/>
              </a:spcBef>
              <a:spcAft>
                <a:spcPts val="0"/>
              </a:spcAft>
              <a:buClr>
                <a:schemeClr val="dk1"/>
              </a:buClr>
              <a:buSzPts val="900"/>
              <a:buFont typeface="Cambria"/>
              <a:buChar char="-"/>
            </a:pPr>
            <a:r>
              <a:rPr lang="en-US" sz="900">
                <a:solidFill>
                  <a:schemeClr val="dk1"/>
                </a:solidFill>
                <a:latin typeface="Cambria"/>
                <a:ea typeface="Cambria"/>
                <a:cs typeface="Cambria"/>
                <a:sym typeface="Cambria"/>
              </a:rPr>
              <a:t>Machine learning methods  in EPG research are not particularly modern</a:t>
            </a:r>
            <a:endParaRPr sz="900">
              <a:solidFill>
                <a:schemeClr val="dk1"/>
              </a:solidFill>
              <a:latin typeface="Cambria"/>
              <a:ea typeface="Cambria"/>
              <a:cs typeface="Cambria"/>
              <a:sym typeface="Cambria"/>
            </a:endParaRPr>
          </a:p>
          <a:p>
            <a:pPr indent="0" lvl="0" marL="0" rtl="0" algn="l">
              <a:spcBef>
                <a:spcPts val="0"/>
              </a:spcBef>
              <a:spcAft>
                <a:spcPts val="0"/>
              </a:spcAft>
              <a:buNone/>
            </a:pPr>
            <a:r>
              <a:t/>
            </a:r>
            <a:endParaRPr sz="900">
              <a:solidFill>
                <a:schemeClr val="dk1"/>
              </a:solidFill>
              <a:latin typeface="Cambria"/>
              <a:ea typeface="Cambria"/>
              <a:cs typeface="Cambria"/>
              <a:sym typeface="Cambria"/>
            </a:endParaRPr>
          </a:p>
          <a:p>
            <a:pPr indent="0" lvl="0" marL="0" rtl="0" algn="l">
              <a:spcBef>
                <a:spcPts val="0"/>
              </a:spcBef>
              <a:spcAft>
                <a:spcPts val="0"/>
              </a:spcAft>
              <a:buNone/>
            </a:pPr>
            <a:r>
              <a:rPr lang="en-US">
                <a:solidFill>
                  <a:schemeClr val="dk1"/>
                </a:solidFill>
                <a:latin typeface="Cambria"/>
                <a:ea typeface="Cambria"/>
                <a:cs typeface="Cambria"/>
                <a:sym typeface="Cambria"/>
              </a:rPr>
              <a:t>Script:</a:t>
            </a:r>
            <a:endParaRPr>
              <a:solidFill>
                <a:schemeClr val="dk1"/>
              </a:solidFill>
              <a:latin typeface="Cambria"/>
              <a:ea typeface="Cambria"/>
              <a:cs typeface="Cambria"/>
              <a:sym typeface="Cambria"/>
            </a:endParaRPr>
          </a:p>
          <a:p>
            <a:pPr indent="-292100" lvl="0" marL="457200" rtl="0" algn="l">
              <a:spcBef>
                <a:spcPts val="0"/>
              </a:spcBef>
              <a:spcAft>
                <a:spcPts val="0"/>
              </a:spcAft>
              <a:buClr>
                <a:schemeClr val="dk1"/>
              </a:buClr>
              <a:buSzPts val="1000"/>
              <a:buFont typeface="Cambria"/>
              <a:buChar char="●"/>
            </a:pPr>
            <a:r>
              <a:rPr lang="en-US" sz="1000">
                <a:solidFill>
                  <a:schemeClr val="dk1"/>
                </a:solidFill>
                <a:latin typeface="Cambria"/>
                <a:ea typeface="Cambria"/>
                <a:cs typeface="Cambria"/>
                <a:sym typeface="Cambria"/>
              </a:rPr>
              <a:t>Feeding the world (globe)  is difficult and it is being made more difficult by climate change. Among many challenges, one of the biggest threats to crop and livestock production in the United States is invasive pests whose ranges are constantly expanding northward as our world warms. Among these pests are aphids (picture), sharpshooters (picture), and mosquitoes (picture), all of which feed on their unadapted hosts and pass along diseases that decimate (dead crops?) yields in the process. Clearly, this is bad. It concerns not just our sponsors at the US Department of Agriculture and University of Auburn, but the entire agricultural industry and by extension us, who rely on it for food everyday. To combat these pests, we need to understand how they feed to create targeted responses. So how do we do that? These pests (back to bugs), and particularly their mouths, are small. The ones we are concerned about use stylets (graphic) to puncture their hosts, hiding the feeding process from our view. One answer, the focus of our project, is called electropenetography or EPG (text on screen) for short. It is a difficult process that involves gluing thin gold wires onto insects under a microscope (picture), placing them on a host, and putting them into a circuit like so, where a very small amount of current flows through the insect, into the host plant, and back to the power source (picture). As the insect goes through the different stages of its feeding, the voltage across the insect, which is essentially a resistor, changes as it punctures cells walls, blood vessels, salivates, and otherwise feeds on its host. Plotting this voltage against time, entomologists create an EPG recording which looks something like this (picture). Their next step is to segment this graph based on what stage of feeding the insect was in. As an example, take this EPG recording of a mosquito feeding on a human hand and its corresponding segmentation. It’s not important to understand exactly what’s happening, but to give some context about what information can be extracted, we know that this point here (circle on EPG recording)  is when the mosquito first punctured the host’s skin. Here is where it began ingesting blood (circle), and here is where it removed its stylet (circle) and flew away. Among many uses of this is giving us insight into how a pesticide does or does not work against a novel pest. Of course, we need labelled data to do this analysis, a process that is incredibly time consuming for our sponsors and lacks purpose-made software, making it difficult to run large-scale experiments. The software they currently use (picture), can hardly be called modern. The limited algorithms that exist for automatically labeling recordings are species-specific (largely made for aphids) and do not extend well to new species. Additionally, they do not take advantage of the computation power and machine learning methods available today. Finally, they are difficult for entomologists to use. Modernizing this labor-intensive task of labeling EPG recordings is the aim of our clinic project.</a:t>
            </a:r>
            <a:endParaRPr sz="200"/>
          </a:p>
        </p:txBody>
      </p:sp>
      <p:sp>
        <p:nvSpPr>
          <p:cNvPr id="126" name="Google Shape;126;g33f886773df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23417" y="1489150"/>
            <a:ext cx="17041200" cy="41052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10400"/>
              <a:buNone/>
              <a:defRPr sz="10400"/>
            </a:lvl1pPr>
            <a:lvl2pPr lvl="1" algn="ctr">
              <a:spcBef>
                <a:spcPts val="0"/>
              </a:spcBef>
              <a:spcAft>
                <a:spcPts val="0"/>
              </a:spcAft>
              <a:buSzPts val="10400"/>
              <a:buNone/>
              <a:defRPr sz="10400"/>
            </a:lvl2pPr>
            <a:lvl3pPr lvl="2" algn="ctr">
              <a:spcBef>
                <a:spcPts val="0"/>
              </a:spcBef>
              <a:spcAft>
                <a:spcPts val="0"/>
              </a:spcAft>
              <a:buSzPts val="10400"/>
              <a:buNone/>
              <a:defRPr sz="10400"/>
            </a:lvl3pPr>
            <a:lvl4pPr lvl="3" algn="ctr">
              <a:spcBef>
                <a:spcPts val="0"/>
              </a:spcBef>
              <a:spcAft>
                <a:spcPts val="0"/>
              </a:spcAft>
              <a:buSzPts val="10400"/>
              <a:buNone/>
              <a:defRPr sz="10400"/>
            </a:lvl4pPr>
            <a:lvl5pPr lvl="4" algn="ctr">
              <a:spcBef>
                <a:spcPts val="0"/>
              </a:spcBef>
              <a:spcAft>
                <a:spcPts val="0"/>
              </a:spcAft>
              <a:buSzPts val="10400"/>
              <a:buNone/>
              <a:defRPr sz="10400"/>
            </a:lvl5pPr>
            <a:lvl6pPr lvl="5" algn="ctr">
              <a:spcBef>
                <a:spcPts val="0"/>
              </a:spcBef>
              <a:spcAft>
                <a:spcPts val="0"/>
              </a:spcAft>
              <a:buSzPts val="10400"/>
              <a:buNone/>
              <a:defRPr sz="10400"/>
            </a:lvl6pPr>
            <a:lvl7pPr lvl="6" algn="ctr">
              <a:spcBef>
                <a:spcPts val="0"/>
              </a:spcBef>
              <a:spcAft>
                <a:spcPts val="0"/>
              </a:spcAft>
              <a:buSzPts val="10400"/>
              <a:buNone/>
              <a:defRPr sz="10400"/>
            </a:lvl7pPr>
            <a:lvl8pPr lvl="7" algn="ctr">
              <a:spcBef>
                <a:spcPts val="0"/>
              </a:spcBef>
              <a:spcAft>
                <a:spcPts val="0"/>
              </a:spcAft>
              <a:buSzPts val="10400"/>
              <a:buNone/>
              <a:defRPr sz="10400"/>
            </a:lvl8pPr>
            <a:lvl9pPr lvl="8" algn="ctr">
              <a:spcBef>
                <a:spcPts val="0"/>
              </a:spcBef>
              <a:spcAft>
                <a:spcPts val="0"/>
              </a:spcAft>
              <a:buSzPts val="10400"/>
              <a:buNone/>
              <a:defRPr sz="10400"/>
            </a:lvl9pPr>
          </a:lstStyle>
          <a:p/>
        </p:txBody>
      </p:sp>
      <p:sp>
        <p:nvSpPr>
          <p:cNvPr id="11" name="Google Shape;11;p2"/>
          <p:cNvSpPr txBox="1"/>
          <p:nvPr>
            <p:ph idx="1" type="subTitle"/>
          </p:nvPr>
        </p:nvSpPr>
        <p:spPr>
          <a:xfrm>
            <a:off x="623400" y="5668250"/>
            <a:ext cx="17041200" cy="1585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12" name="Google Shape;12;p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623400" y="2212250"/>
            <a:ext cx="17041200" cy="39270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24000"/>
              <a:buNone/>
              <a:defRPr sz="24000"/>
            </a:lvl1pPr>
            <a:lvl2pPr lvl="1" algn="ctr">
              <a:spcBef>
                <a:spcPts val="0"/>
              </a:spcBef>
              <a:spcAft>
                <a:spcPts val="0"/>
              </a:spcAft>
              <a:buSzPts val="24000"/>
              <a:buNone/>
              <a:defRPr sz="24000"/>
            </a:lvl2pPr>
            <a:lvl3pPr lvl="2" algn="ctr">
              <a:spcBef>
                <a:spcPts val="0"/>
              </a:spcBef>
              <a:spcAft>
                <a:spcPts val="0"/>
              </a:spcAft>
              <a:buSzPts val="24000"/>
              <a:buNone/>
              <a:defRPr sz="24000"/>
            </a:lvl3pPr>
            <a:lvl4pPr lvl="3" algn="ctr">
              <a:spcBef>
                <a:spcPts val="0"/>
              </a:spcBef>
              <a:spcAft>
                <a:spcPts val="0"/>
              </a:spcAft>
              <a:buSzPts val="24000"/>
              <a:buNone/>
              <a:defRPr sz="24000"/>
            </a:lvl4pPr>
            <a:lvl5pPr lvl="4" algn="ctr">
              <a:spcBef>
                <a:spcPts val="0"/>
              </a:spcBef>
              <a:spcAft>
                <a:spcPts val="0"/>
              </a:spcAft>
              <a:buSzPts val="24000"/>
              <a:buNone/>
              <a:defRPr sz="24000"/>
            </a:lvl5pPr>
            <a:lvl6pPr lvl="5" algn="ctr">
              <a:spcBef>
                <a:spcPts val="0"/>
              </a:spcBef>
              <a:spcAft>
                <a:spcPts val="0"/>
              </a:spcAft>
              <a:buSzPts val="24000"/>
              <a:buNone/>
              <a:defRPr sz="24000"/>
            </a:lvl6pPr>
            <a:lvl7pPr lvl="6" algn="ctr">
              <a:spcBef>
                <a:spcPts val="0"/>
              </a:spcBef>
              <a:spcAft>
                <a:spcPts val="0"/>
              </a:spcAft>
              <a:buSzPts val="24000"/>
              <a:buNone/>
              <a:defRPr sz="24000"/>
            </a:lvl7pPr>
            <a:lvl8pPr lvl="7" algn="ctr">
              <a:spcBef>
                <a:spcPts val="0"/>
              </a:spcBef>
              <a:spcAft>
                <a:spcPts val="0"/>
              </a:spcAft>
              <a:buSzPts val="24000"/>
              <a:buNone/>
              <a:defRPr sz="24000"/>
            </a:lvl8pPr>
            <a:lvl9pPr lvl="8" algn="ctr">
              <a:spcBef>
                <a:spcPts val="0"/>
              </a:spcBef>
              <a:spcAft>
                <a:spcPts val="0"/>
              </a:spcAft>
              <a:buSzPts val="24000"/>
              <a:buNone/>
              <a:defRPr sz="24000"/>
            </a:lvl9pPr>
          </a:lstStyle>
          <a:p>
            <a:r>
              <a:t>xx%</a:t>
            </a:r>
          </a:p>
        </p:txBody>
      </p:sp>
      <p:sp>
        <p:nvSpPr>
          <p:cNvPr id="46" name="Google Shape;46;p11"/>
          <p:cNvSpPr txBox="1"/>
          <p:nvPr>
            <p:ph idx="1" type="body"/>
          </p:nvPr>
        </p:nvSpPr>
        <p:spPr>
          <a:xfrm>
            <a:off x="623400" y="6304450"/>
            <a:ext cx="17041200" cy="2601600"/>
          </a:xfrm>
          <a:prstGeom prst="rect">
            <a:avLst/>
          </a:prstGeom>
        </p:spPr>
        <p:txBody>
          <a:bodyPr anchorCtr="0" anchor="t" bIns="182850" lIns="182850" spcFirstLastPara="1" rIns="182850" wrap="square" tIns="182850">
            <a:normAutofit/>
          </a:bodyPr>
          <a:lstStyle>
            <a:lvl1pPr indent="-457200" lvl="0" marL="457200" algn="ctr">
              <a:spcBef>
                <a:spcPts val="0"/>
              </a:spcBef>
              <a:spcAft>
                <a:spcPts val="0"/>
              </a:spcAft>
              <a:buSzPts val="3600"/>
              <a:buChar char="●"/>
              <a:defRPr/>
            </a:lvl1pPr>
            <a:lvl2pPr indent="-406400" lvl="1" marL="914400" algn="ctr">
              <a:spcBef>
                <a:spcPts val="0"/>
              </a:spcBef>
              <a:spcAft>
                <a:spcPts val="0"/>
              </a:spcAft>
              <a:buSzPts val="2800"/>
              <a:buChar char="○"/>
              <a:defRPr/>
            </a:lvl2pPr>
            <a:lvl3pPr indent="-406400" lvl="2" marL="1371600" algn="ctr">
              <a:spcBef>
                <a:spcPts val="0"/>
              </a:spcBef>
              <a:spcAft>
                <a:spcPts val="0"/>
              </a:spcAft>
              <a:buSzPts val="2800"/>
              <a:buChar char="■"/>
              <a:defRPr/>
            </a:lvl3pPr>
            <a:lvl4pPr indent="-406400" lvl="3" marL="1828800" algn="ctr">
              <a:spcBef>
                <a:spcPts val="0"/>
              </a:spcBef>
              <a:spcAft>
                <a:spcPts val="0"/>
              </a:spcAft>
              <a:buSzPts val="2800"/>
              <a:buChar char="●"/>
              <a:defRPr/>
            </a:lvl4pPr>
            <a:lvl5pPr indent="-406400" lvl="4" marL="2286000" algn="ctr">
              <a:spcBef>
                <a:spcPts val="0"/>
              </a:spcBef>
              <a:spcAft>
                <a:spcPts val="0"/>
              </a:spcAft>
              <a:buSzPts val="2800"/>
              <a:buChar char="○"/>
              <a:defRPr/>
            </a:lvl5pPr>
            <a:lvl6pPr indent="-406400" lvl="5" marL="2743200" algn="ctr">
              <a:spcBef>
                <a:spcPts val="0"/>
              </a:spcBef>
              <a:spcAft>
                <a:spcPts val="0"/>
              </a:spcAft>
              <a:buSzPts val="2800"/>
              <a:buChar char="■"/>
              <a:defRPr/>
            </a:lvl6pPr>
            <a:lvl7pPr indent="-406400" lvl="6" marL="3200400" algn="ctr">
              <a:spcBef>
                <a:spcPts val="0"/>
              </a:spcBef>
              <a:spcAft>
                <a:spcPts val="0"/>
              </a:spcAft>
              <a:buSzPts val="2800"/>
              <a:buChar char="●"/>
              <a:defRPr/>
            </a:lvl7pPr>
            <a:lvl8pPr indent="-406400" lvl="7" marL="3657600" algn="ctr">
              <a:spcBef>
                <a:spcPts val="0"/>
              </a:spcBef>
              <a:spcAft>
                <a:spcPts val="0"/>
              </a:spcAft>
              <a:buSzPts val="2800"/>
              <a:buChar char="○"/>
              <a:defRPr/>
            </a:lvl8pPr>
            <a:lvl9pPr indent="-406400" lvl="8" marL="4114800" algn="ctr">
              <a:spcBef>
                <a:spcPts val="0"/>
              </a:spcBef>
              <a:spcAft>
                <a:spcPts val="0"/>
              </a:spcAft>
              <a:buSzPts val="2800"/>
              <a:buChar char="■"/>
              <a:defRPr/>
            </a:lvl9pPr>
          </a:lstStyle>
          <a:p/>
        </p:txBody>
      </p:sp>
      <p:sp>
        <p:nvSpPr>
          <p:cNvPr id="47" name="Google Shape;47;p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623400" y="4301700"/>
            <a:ext cx="17041200" cy="1683600"/>
          </a:xfrm>
          <a:prstGeom prst="rect">
            <a:avLst/>
          </a:prstGeom>
        </p:spPr>
        <p:txBody>
          <a:bodyPr anchorCtr="0" anchor="ctr" bIns="182850" lIns="182850" spcFirstLastPara="1" rIns="182850" wrap="square" tIns="18285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p:txBody>
      </p:sp>
      <p:sp>
        <p:nvSpPr>
          <p:cNvPr id="15" name="Google Shape;15;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8" name="Google Shape;18;p4"/>
          <p:cNvSpPr txBox="1"/>
          <p:nvPr>
            <p:ph idx="1" type="body"/>
          </p:nvPr>
        </p:nvSpPr>
        <p:spPr>
          <a:xfrm>
            <a:off x="623400" y="2304950"/>
            <a:ext cx="17041200" cy="6832800"/>
          </a:xfrm>
          <a:prstGeom prst="rect">
            <a:avLst/>
          </a:prstGeom>
        </p:spPr>
        <p:txBody>
          <a:bodyPr anchorCtr="0" anchor="t" bIns="182850" lIns="182850" spcFirstLastPara="1" rIns="182850" wrap="square" tIns="182850">
            <a:normAutofit/>
          </a:bodyPr>
          <a:lstStyle>
            <a:lvl1pPr indent="-457200" lvl="0" marL="457200">
              <a:spcBef>
                <a:spcPts val="0"/>
              </a:spcBef>
              <a:spcAft>
                <a:spcPts val="0"/>
              </a:spcAft>
              <a:buSzPts val="3600"/>
              <a:buChar char="●"/>
              <a:defRPr/>
            </a:lvl1pPr>
            <a:lvl2pPr indent="-406400" lvl="1" marL="914400">
              <a:spcBef>
                <a:spcPts val="0"/>
              </a:spcBef>
              <a:spcAft>
                <a:spcPts val="0"/>
              </a:spcAft>
              <a:buSzPts val="2800"/>
              <a:buChar char="○"/>
              <a:defRPr/>
            </a:lvl2pPr>
            <a:lvl3pPr indent="-406400" lvl="2" marL="1371600">
              <a:spcBef>
                <a:spcPts val="0"/>
              </a:spcBef>
              <a:spcAft>
                <a:spcPts val="0"/>
              </a:spcAft>
              <a:buSzPts val="2800"/>
              <a:buChar char="■"/>
              <a:defRPr/>
            </a:lvl3pPr>
            <a:lvl4pPr indent="-406400" lvl="3" marL="1828800">
              <a:spcBef>
                <a:spcPts val="0"/>
              </a:spcBef>
              <a:spcAft>
                <a:spcPts val="0"/>
              </a:spcAft>
              <a:buSzPts val="2800"/>
              <a:buChar char="●"/>
              <a:defRPr/>
            </a:lvl4pPr>
            <a:lvl5pPr indent="-406400" lvl="4" marL="2286000">
              <a:spcBef>
                <a:spcPts val="0"/>
              </a:spcBef>
              <a:spcAft>
                <a:spcPts val="0"/>
              </a:spcAft>
              <a:buSzPts val="2800"/>
              <a:buChar char="○"/>
              <a:defRPr/>
            </a:lvl5pPr>
            <a:lvl6pPr indent="-406400" lvl="5" marL="2743200">
              <a:spcBef>
                <a:spcPts val="0"/>
              </a:spcBef>
              <a:spcAft>
                <a:spcPts val="0"/>
              </a:spcAft>
              <a:buSzPts val="2800"/>
              <a:buChar char="■"/>
              <a:defRPr/>
            </a:lvl6pPr>
            <a:lvl7pPr indent="-406400" lvl="6" marL="3200400">
              <a:spcBef>
                <a:spcPts val="0"/>
              </a:spcBef>
              <a:spcAft>
                <a:spcPts val="0"/>
              </a:spcAft>
              <a:buSzPts val="2800"/>
              <a:buChar char="●"/>
              <a:defRPr/>
            </a:lvl7pPr>
            <a:lvl8pPr indent="-406400" lvl="7" marL="3657600">
              <a:spcBef>
                <a:spcPts val="0"/>
              </a:spcBef>
              <a:spcAft>
                <a:spcPts val="0"/>
              </a:spcAft>
              <a:buSzPts val="2800"/>
              <a:buChar char="○"/>
              <a:defRPr/>
            </a:lvl8pPr>
            <a:lvl9pPr indent="-406400" lvl="8" marL="4114800">
              <a:spcBef>
                <a:spcPts val="0"/>
              </a:spcBef>
              <a:spcAft>
                <a:spcPts val="0"/>
              </a:spcAft>
              <a:buSzPts val="2800"/>
              <a:buChar char="■"/>
              <a:defRPr/>
            </a:lvl9pPr>
          </a:lstStyle>
          <a:p/>
        </p:txBody>
      </p:sp>
      <p:sp>
        <p:nvSpPr>
          <p:cNvPr id="19" name="Google Shape;19;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2" name="Google Shape;22;p5"/>
          <p:cNvSpPr txBox="1"/>
          <p:nvPr>
            <p:ph idx="1" type="body"/>
          </p:nvPr>
        </p:nvSpPr>
        <p:spPr>
          <a:xfrm>
            <a:off x="6234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3" name="Google Shape;23;p5"/>
          <p:cNvSpPr txBox="1"/>
          <p:nvPr>
            <p:ph idx="2" type="body"/>
          </p:nvPr>
        </p:nvSpPr>
        <p:spPr>
          <a:xfrm>
            <a:off x="9664800" y="2304950"/>
            <a:ext cx="7999800" cy="6832800"/>
          </a:xfrm>
          <a:prstGeom prst="rect">
            <a:avLst/>
          </a:prstGeom>
        </p:spPr>
        <p:txBody>
          <a:bodyPr anchorCtr="0" anchor="t" bIns="182850" lIns="182850" spcFirstLastPara="1" rIns="182850" wrap="square" tIns="18285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24" name="Google Shape;24;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623400" y="890050"/>
            <a:ext cx="17041200" cy="1145400"/>
          </a:xfrm>
          <a:prstGeom prst="rect">
            <a:avLst/>
          </a:prstGeom>
        </p:spPr>
        <p:txBody>
          <a:bodyPr anchorCtr="0" anchor="t" bIns="182850" lIns="182850" spcFirstLastPara="1" rIns="182850" wrap="square" tIns="18285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7" name="Google Shape;27;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623400" y="1111200"/>
            <a:ext cx="5616000" cy="1511400"/>
          </a:xfrm>
          <a:prstGeom prst="rect">
            <a:avLst/>
          </a:prstGeom>
        </p:spPr>
        <p:txBody>
          <a:bodyPr anchorCtr="0" anchor="b" bIns="182850" lIns="182850" spcFirstLastPara="1" rIns="182850" wrap="square" tIns="18285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body"/>
          </p:nvPr>
        </p:nvSpPr>
        <p:spPr>
          <a:xfrm>
            <a:off x="623400" y="2779200"/>
            <a:ext cx="5616000" cy="6358800"/>
          </a:xfrm>
          <a:prstGeom prst="rect">
            <a:avLst/>
          </a:prstGeom>
        </p:spPr>
        <p:txBody>
          <a:bodyPr anchorCtr="0" anchor="t" bIns="182850" lIns="182850" spcFirstLastPara="1" rIns="182850" wrap="square" tIns="182850">
            <a:normAutofit/>
          </a:bodyPr>
          <a:lstStyle>
            <a:lvl1pPr indent="-381000" lvl="0" marL="457200">
              <a:spcBef>
                <a:spcPts val="0"/>
              </a:spcBef>
              <a:spcAft>
                <a:spcPts val="0"/>
              </a:spcAft>
              <a:buSzPts val="2400"/>
              <a:buChar char="●"/>
              <a:defRPr sz="24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980500" y="900300"/>
            <a:ext cx="12735600" cy="8181600"/>
          </a:xfrm>
          <a:prstGeom prst="rect">
            <a:avLst/>
          </a:prstGeom>
        </p:spPr>
        <p:txBody>
          <a:bodyPr anchorCtr="0" anchor="ctr" bIns="182850" lIns="182850" spcFirstLastPara="1" rIns="182850" wrap="square" tIns="182850">
            <a:normAutofit/>
          </a:bodyPr>
          <a:lstStyle>
            <a:lvl1pPr lvl="0">
              <a:spcBef>
                <a:spcPts val="0"/>
              </a:spcBef>
              <a:spcAft>
                <a:spcPts val="0"/>
              </a:spcAft>
              <a:buSzPts val="9600"/>
              <a:buNone/>
              <a:defRPr sz="9600"/>
            </a:lvl1pPr>
            <a:lvl2pPr lvl="1">
              <a:spcBef>
                <a:spcPts val="0"/>
              </a:spcBef>
              <a:spcAft>
                <a:spcPts val="0"/>
              </a:spcAft>
              <a:buSzPts val="9600"/>
              <a:buNone/>
              <a:defRPr sz="9600"/>
            </a:lvl2pPr>
            <a:lvl3pPr lvl="2">
              <a:spcBef>
                <a:spcPts val="0"/>
              </a:spcBef>
              <a:spcAft>
                <a:spcPts val="0"/>
              </a:spcAft>
              <a:buSzPts val="9600"/>
              <a:buNone/>
              <a:defRPr sz="9600"/>
            </a:lvl3pPr>
            <a:lvl4pPr lvl="3">
              <a:spcBef>
                <a:spcPts val="0"/>
              </a:spcBef>
              <a:spcAft>
                <a:spcPts val="0"/>
              </a:spcAft>
              <a:buSzPts val="9600"/>
              <a:buNone/>
              <a:defRPr sz="9600"/>
            </a:lvl4pPr>
            <a:lvl5pPr lvl="4">
              <a:spcBef>
                <a:spcPts val="0"/>
              </a:spcBef>
              <a:spcAft>
                <a:spcPts val="0"/>
              </a:spcAft>
              <a:buSzPts val="9600"/>
              <a:buNone/>
              <a:defRPr sz="9600"/>
            </a:lvl5pPr>
            <a:lvl6pPr lvl="5">
              <a:spcBef>
                <a:spcPts val="0"/>
              </a:spcBef>
              <a:spcAft>
                <a:spcPts val="0"/>
              </a:spcAft>
              <a:buSzPts val="9600"/>
              <a:buNone/>
              <a:defRPr sz="9600"/>
            </a:lvl6pPr>
            <a:lvl7pPr lvl="6">
              <a:spcBef>
                <a:spcPts val="0"/>
              </a:spcBef>
              <a:spcAft>
                <a:spcPts val="0"/>
              </a:spcAft>
              <a:buSzPts val="9600"/>
              <a:buNone/>
              <a:defRPr sz="9600"/>
            </a:lvl7pPr>
            <a:lvl8pPr lvl="7">
              <a:spcBef>
                <a:spcPts val="0"/>
              </a:spcBef>
              <a:spcAft>
                <a:spcPts val="0"/>
              </a:spcAft>
              <a:buSzPts val="9600"/>
              <a:buNone/>
              <a:defRPr sz="9600"/>
            </a:lvl8pPr>
            <a:lvl9pPr lvl="8">
              <a:spcBef>
                <a:spcPts val="0"/>
              </a:spcBef>
              <a:spcAft>
                <a:spcPts val="0"/>
              </a:spcAft>
              <a:buSzPts val="9600"/>
              <a:buNone/>
              <a:defRPr sz="9600"/>
            </a:lvl9pPr>
          </a:lstStyle>
          <a:p/>
        </p:txBody>
      </p:sp>
      <p:sp>
        <p:nvSpPr>
          <p:cNvPr id="34" name="Google Shape;34;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9144000" y="50"/>
            <a:ext cx="9144000" cy="10287000"/>
          </a:xfrm>
          <a:prstGeom prst="rect">
            <a:avLst/>
          </a:prstGeom>
          <a:solidFill>
            <a:schemeClr val="dk2"/>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531000" y="2466350"/>
            <a:ext cx="8090400" cy="2964600"/>
          </a:xfrm>
          <a:prstGeom prst="rect">
            <a:avLst/>
          </a:prstGeom>
        </p:spPr>
        <p:txBody>
          <a:bodyPr anchorCtr="0" anchor="b" bIns="182850" lIns="182850" spcFirstLastPara="1" rIns="182850" wrap="square" tIns="182850">
            <a:normAutofit/>
          </a:bodyPr>
          <a:lstStyle>
            <a:lvl1pPr lvl="0" algn="ctr">
              <a:spcBef>
                <a:spcPts val="0"/>
              </a:spcBef>
              <a:spcAft>
                <a:spcPts val="0"/>
              </a:spcAft>
              <a:buSzPts val="8400"/>
              <a:buNone/>
              <a:defRPr sz="8400"/>
            </a:lvl1pPr>
            <a:lvl2pPr lvl="1" algn="ctr">
              <a:spcBef>
                <a:spcPts val="0"/>
              </a:spcBef>
              <a:spcAft>
                <a:spcPts val="0"/>
              </a:spcAft>
              <a:buSzPts val="8400"/>
              <a:buNone/>
              <a:defRPr sz="8400"/>
            </a:lvl2pPr>
            <a:lvl3pPr lvl="2" algn="ctr">
              <a:spcBef>
                <a:spcPts val="0"/>
              </a:spcBef>
              <a:spcAft>
                <a:spcPts val="0"/>
              </a:spcAft>
              <a:buSzPts val="8400"/>
              <a:buNone/>
              <a:defRPr sz="8400"/>
            </a:lvl3pPr>
            <a:lvl4pPr lvl="3" algn="ctr">
              <a:spcBef>
                <a:spcPts val="0"/>
              </a:spcBef>
              <a:spcAft>
                <a:spcPts val="0"/>
              </a:spcAft>
              <a:buSzPts val="8400"/>
              <a:buNone/>
              <a:defRPr sz="8400"/>
            </a:lvl4pPr>
            <a:lvl5pPr lvl="4" algn="ctr">
              <a:spcBef>
                <a:spcPts val="0"/>
              </a:spcBef>
              <a:spcAft>
                <a:spcPts val="0"/>
              </a:spcAft>
              <a:buSzPts val="8400"/>
              <a:buNone/>
              <a:defRPr sz="8400"/>
            </a:lvl5pPr>
            <a:lvl6pPr lvl="5" algn="ctr">
              <a:spcBef>
                <a:spcPts val="0"/>
              </a:spcBef>
              <a:spcAft>
                <a:spcPts val="0"/>
              </a:spcAft>
              <a:buSzPts val="8400"/>
              <a:buNone/>
              <a:defRPr sz="8400"/>
            </a:lvl6pPr>
            <a:lvl7pPr lvl="6" algn="ctr">
              <a:spcBef>
                <a:spcPts val="0"/>
              </a:spcBef>
              <a:spcAft>
                <a:spcPts val="0"/>
              </a:spcAft>
              <a:buSzPts val="8400"/>
              <a:buNone/>
              <a:defRPr sz="8400"/>
            </a:lvl7pPr>
            <a:lvl8pPr lvl="7" algn="ctr">
              <a:spcBef>
                <a:spcPts val="0"/>
              </a:spcBef>
              <a:spcAft>
                <a:spcPts val="0"/>
              </a:spcAft>
              <a:buSzPts val="8400"/>
              <a:buNone/>
              <a:defRPr sz="8400"/>
            </a:lvl8pPr>
            <a:lvl9pPr lvl="8" algn="ctr">
              <a:spcBef>
                <a:spcPts val="0"/>
              </a:spcBef>
              <a:spcAft>
                <a:spcPts val="0"/>
              </a:spcAft>
              <a:buSzPts val="8400"/>
              <a:buNone/>
              <a:defRPr sz="8400"/>
            </a:lvl9pPr>
          </a:lstStyle>
          <a:p/>
        </p:txBody>
      </p:sp>
      <p:sp>
        <p:nvSpPr>
          <p:cNvPr id="38" name="Google Shape;38;p9"/>
          <p:cNvSpPr txBox="1"/>
          <p:nvPr>
            <p:ph idx="1" type="subTitle"/>
          </p:nvPr>
        </p:nvSpPr>
        <p:spPr>
          <a:xfrm>
            <a:off x="531000" y="5606150"/>
            <a:ext cx="8090400" cy="2470200"/>
          </a:xfrm>
          <a:prstGeom prst="rect">
            <a:avLst/>
          </a:prstGeom>
        </p:spPr>
        <p:txBody>
          <a:bodyPr anchorCtr="0" anchor="t" bIns="182850" lIns="182850" spcFirstLastPara="1" rIns="182850" wrap="square" tIns="18285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2" type="body"/>
          </p:nvPr>
        </p:nvSpPr>
        <p:spPr>
          <a:xfrm>
            <a:off x="9879000" y="1448400"/>
            <a:ext cx="7674000" cy="7390200"/>
          </a:xfrm>
          <a:prstGeom prst="rect">
            <a:avLst/>
          </a:prstGeom>
        </p:spPr>
        <p:txBody>
          <a:bodyPr anchorCtr="0" anchor="ctr" bIns="182850" lIns="182850" spcFirstLastPara="1" rIns="182850" wrap="square" tIns="182850">
            <a:normAutofit/>
          </a:bodyPr>
          <a:lstStyle>
            <a:lvl1pPr indent="-457200" lvl="0" marL="457200">
              <a:spcBef>
                <a:spcPts val="0"/>
              </a:spcBef>
              <a:spcAft>
                <a:spcPts val="0"/>
              </a:spcAft>
              <a:buClr>
                <a:schemeClr val="dk1"/>
              </a:buClr>
              <a:buSzPts val="3600"/>
              <a:buChar char="●"/>
              <a:defRPr>
                <a:solidFill>
                  <a:schemeClr val="dk1"/>
                </a:solidFill>
              </a:defRPr>
            </a:lvl1pPr>
            <a:lvl2pPr indent="-406400" lvl="1" marL="914400">
              <a:spcBef>
                <a:spcPts val="0"/>
              </a:spcBef>
              <a:spcAft>
                <a:spcPts val="0"/>
              </a:spcAft>
              <a:buClr>
                <a:schemeClr val="dk1"/>
              </a:buClr>
              <a:buSzPts val="2800"/>
              <a:buChar char="○"/>
              <a:defRPr>
                <a:solidFill>
                  <a:schemeClr val="dk1"/>
                </a:solidFill>
              </a:defRPr>
            </a:lvl2pPr>
            <a:lvl3pPr indent="-406400" lvl="2" marL="1371600">
              <a:spcBef>
                <a:spcPts val="0"/>
              </a:spcBef>
              <a:spcAft>
                <a:spcPts val="0"/>
              </a:spcAft>
              <a:buClr>
                <a:schemeClr val="dk1"/>
              </a:buClr>
              <a:buSzPts val="2800"/>
              <a:buChar char="■"/>
              <a:defRPr>
                <a:solidFill>
                  <a:schemeClr val="dk1"/>
                </a:solidFill>
              </a:defRPr>
            </a:lvl3pPr>
            <a:lvl4pPr indent="-406400" lvl="3" marL="1828800">
              <a:spcBef>
                <a:spcPts val="0"/>
              </a:spcBef>
              <a:spcAft>
                <a:spcPts val="0"/>
              </a:spcAft>
              <a:buClr>
                <a:schemeClr val="dk1"/>
              </a:buClr>
              <a:buSzPts val="2800"/>
              <a:buChar char="●"/>
              <a:defRPr>
                <a:solidFill>
                  <a:schemeClr val="dk1"/>
                </a:solidFill>
              </a:defRPr>
            </a:lvl4pPr>
            <a:lvl5pPr indent="-406400" lvl="4" marL="2286000">
              <a:spcBef>
                <a:spcPts val="0"/>
              </a:spcBef>
              <a:spcAft>
                <a:spcPts val="0"/>
              </a:spcAft>
              <a:buClr>
                <a:schemeClr val="dk1"/>
              </a:buClr>
              <a:buSzPts val="2800"/>
              <a:buChar char="○"/>
              <a:defRPr>
                <a:solidFill>
                  <a:schemeClr val="dk1"/>
                </a:solidFill>
              </a:defRPr>
            </a:lvl5pPr>
            <a:lvl6pPr indent="-406400" lvl="5" marL="2743200">
              <a:spcBef>
                <a:spcPts val="0"/>
              </a:spcBef>
              <a:spcAft>
                <a:spcPts val="0"/>
              </a:spcAft>
              <a:buClr>
                <a:schemeClr val="dk1"/>
              </a:buClr>
              <a:buSzPts val="2800"/>
              <a:buChar char="■"/>
              <a:defRPr>
                <a:solidFill>
                  <a:schemeClr val="dk1"/>
                </a:solidFill>
              </a:defRPr>
            </a:lvl6pPr>
            <a:lvl7pPr indent="-406400" lvl="6" marL="3200400">
              <a:spcBef>
                <a:spcPts val="0"/>
              </a:spcBef>
              <a:spcAft>
                <a:spcPts val="0"/>
              </a:spcAft>
              <a:buClr>
                <a:schemeClr val="dk1"/>
              </a:buClr>
              <a:buSzPts val="2800"/>
              <a:buChar char="●"/>
              <a:defRPr>
                <a:solidFill>
                  <a:schemeClr val="dk1"/>
                </a:solidFill>
              </a:defRPr>
            </a:lvl7pPr>
            <a:lvl8pPr indent="-406400" lvl="7" marL="3657600">
              <a:spcBef>
                <a:spcPts val="0"/>
              </a:spcBef>
              <a:spcAft>
                <a:spcPts val="0"/>
              </a:spcAft>
              <a:buClr>
                <a:schemeClr val="dk1"/>
              </a:buClr>
              <a:buSzPts val="2800"/>
              <a:buChar char="○"/>
              <a:defRPr>
                <a:solidFill>
                  <a:schemeClr val="dk1"/>
                </a:solidFill>
              </a:defRPr>
            </a:lvl8pPr>
            <a:lvl9pPr indent="-406400" lvl="8" marL="4114800">
              <a:spcBef>
                <a:spcPts val="0"/>
              </a:spcBef>
              <a:spcAft>
                <a:spcPts val="0"/>
              </a:spcAft>
              <a:buClr>
                <a:schemeClr val="dk1"/>
              </a:buClr>
              <a:buSzPts val="2800"/>
              <a:buChar char="■"/>
              <a:defRPr>
                <a:solidFill>
                  <a:schemeClr val="dk1"/>
                </a:solidFill>
              </a:defRPr>
            </a:lvl9pPr>
          </a:lstStyle>
          <a:p/>
        </p:txBody>
      </p:sp>
      <p:sp>
        <p:nvSpPr>
          <p:cNvPr id="40" name="Google Shape;40;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623400" y="8461150"/>
            <a:ext cx="11997600" cy="1210200"/>
          </a:xfrm>
          <a:prstGeom prst="rect">
            <a:avLst/>
          </a:prstGeom>
        </p:spPr>
        <p:txBody>
          <a:bodyPr anchorCtr="0" anchor="ctr" bIns="182850" lIns="182850" spcFirstLastPara="1" rIns="182850" wrap="square" tIns="182850">
            <a:normAutofit/>
          </a:bodyPr>
          <a:lstStyle>
            <a:lvl1pPr indent="-228600" lvl="0" marL="457200">
              <a:lnSpc>
                <a:spcPct val="100000"/>
              </a:lnSpc>
              <a:spcBef>
                <a:spcPts val="0"/>
              </a:spcBef>
              <a:spcAft>
                <a:spcPts val="0"/>
              </a:spcAft>
              <a:buSzPts val="3600"/>
              <a:buNone/>
              <a:defRPr/>
            </a:lvl1pPr>
          </a:lstStyle>
          <a:p/>
        </p:txBody>
      </p:sp>
      <p:sp>
        <p:nvSpPr>
          <p:cNvPr id="43" name="Google Shape;43;p1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890050"/>
            <a:ext cx="17041200" cy="1145400"/>
          </a:xfrm>
          <a:prstGeom prst="rect">
            <a:avLst/>
          </a:prstGeom>
          <a:noFill/>
          <a:ln>
            <a:noFill/>
          </a:ln>
        </p:spPr>
        <p:txBody>
          <a:bodyPr anchorCtr="0" anchor="t" bIns="182850" lIns="182850" spcFirstLastPara="1" rIns="182850" wrap="square" tIns="182850">
            <a:normAutofit/>
          </a:bodyPr>
          <a:lstStyle>
            <a:lvl1pPr lvl="0">
              <a:spcBef>
                <a:spcPts val="0"/>
              </a:spcBef>
              <a:spcAft>
                <a:spcPts val="0"/>
              </a:spcAft>
              <a:buClr>
                <a:schemeClr val="dk1"/>
              </a:buClr>
              <a:buSzPts val="5600"/>
              <a:buNone/>
              <a:defRPr sz="5600">
                <a:solidFill>
                  <a:schemeClr val="dk1"/>
                </a:solidFill>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623400" y="2304950"/>
            <a:ext cx="17041200" cy="6832800"/>
          </a:xfrm>
          <a:prstGeom prst="rect">
            <a:avLst/>
          </a:prstGeom>
          <a:noFill/>
          <a:ln>
            <a:noFill/>
          </a:ln>
        </p:spPr>
        <p:txBody>
          <a:bodyPr anchorCtr="0" anchor="t" bIns="182850" lIns="182850" spcFirstLastPara="1" rIns="182850" wrap="square" tIns="182850">
            <a:normAutofit/>
          </a:bodyPr>
          <a:lstStyle>
            <a:lvl1pPr indent="-457200" lvl="0" marL="457200">
              <a:lnSpc>
                <a:spcPct val="115000"/>
              </a:lnSpc>
              <a:spcBef>
                <a:spcPts val="0"/>
              </a:spcBef>
              <a:spcAft>
                <a:spcPts val="0"/>
              </a:spcAft>
              <a:buClr>
                <a:schemeClr val="lt2"/>
              </a:buClr>
              <a:buSzPts val="3600"/>
              <a:buChar char="●"/>
              <a:defRPr sz="3600">
                <a:solidFill>
                  <a:schemeClr val="lt2"/>
                </a:solidFill>
              </a:defRPr>
            </a:lvl1pPr>
            <a:lvl2pPr indent="-406400" lvl="1" marL="914400">
              <a:lnSpc>
                <a:spcPct val="115000"/>
              </a:lnSpc>
              <a:spcBef>
                <a:spcPts val="0"/>
              </a:spcBef>
              <a:spcAft>
                <a:spcPts val="0"/>
              </a:spcAft>
              <a:buClr>
                <a:schemeClr val="lt2"/>
              </a:buClr>
              <a:buSzPts val="2800"/>
              <a:buChar char="○"/>
              <a:defRPr sz="2800">
                <a:solidFill>
                  <a:schemeClr val="lt2"/>
                </a:solidFill>
              </a:defRPr>
            </a:lvl2pPr>
            <a:lvl3pPr indent="-406400" lvl="2" marL="1371600">
              <a:lnSpc>
                <a:spcPct val="115000"/>
              </a:lnSpc>
              <a:spcBef>
                <a:spcPts val="0"/>
              </a:spcBef>
              <a:spcAft>
                <a:spcPts val="0"/>
              </a:spcAft>
              <a:buClr>
                <a:schemeClr val="lt2"/>
              </a:buClr>
              <a:buSzPts val="2800"/>
              <a:buChar char="■"/>
              <a:defRPr sz="2800">
                <a:solidFill>
                  <a:schemeClr val="lt2"/>
                </a:solidFill>
              </a:defRPr>
            </a:lvl3pPr>
            <a:lvl4pPr indent="-406400" lvl="3" marL="1828800">
              <a:lnSpc>
                <a:spcPct val="115000"/>
              </a:lnSpc>
              <a:spcBef>
                <a:spcPts val="0"/>
              </a:spcBef>
              <a:spcAft>
                <a:spcPts val="0"/>
              </a:spcAft>
              <a:buClr>
                <a:schemeClr val="lt2"/>
              </a:buClr>
              <a:buSzPts val="2800"/>
              <a:buChar char="●"/>
              <a:defRPr sz="2800">
                <a:solidFill>
                  <a:schemeClr val="lt2"/>
                </a:solidFill>
              </a:defRPr>
            </a:lvl4pPr>
            <a:lvl5pPr indent="-406400" lvl="4" marL="2286000">
              <a:lnSpc>
                <a:spcPct val="115000"/>
              </a:lnSpc>
              <a:spcBef>
                <a:spcPts val="0"/>
              </a:spcBef>
              <a:spcAft>
                <a:spcPts val="0"/>
              </a:spcAft>
              <a:buClr>
                <a:schemeClr val="lt2"/>
              </a:buClr>
              <a:buSzPts val="2800"/>
              <a:buChar char="○"/>
              <a:defRPr sz="2800">
                <a:solidFill>
                  <a:schemeClr val="lt2"/>
                </a:solidFill>
              </a:defRPr>
            </a:lvl5pPr>
            <a:lvl6pPr indent="-406400" lvl="5" marL="2743200">
              <a:lnSpc>
                <a:spcPct val="115000"/>
              </a:lnSpc>
              <a:spcBef>
                <a:spcPts val="0"/>
              </a:spcBef>
              <a:spcAft>
                <a:spcPts val="0"/>
              </a:spcAft>
              <a:buClr>
                <a:schemeClr val="lt2"/>
              </a:buClr>
              <a:buSzPts val="2800"/>
              <a:buChar char="■"/>
              <a:defRPr sz="2800">
                <a:solidFill>
                  <a:schemeClr val="lt2"/>
                </a:solidFill>
              </a:defRPr>
            </a:lvl6pPr>
            <a:lvl7pPr indent="-406400" lvl="6" marL="3200400">
              <a:lnSpc>
                <a:spcPct val="115000"/>
              </a:lnSpc>
              <a:spcBef>
                <a:spcPts val="0"/>
              </a:spcBef>
              <a:spcAft>
                <a:spcPts val="0"/>
              </a:spcAft>
              <a:buClr>
                <a:schemeClr val="lt2"/>
              </a:buClr>
              <a:buSzPts val="2800"/>
              <a:buChar char="●"/>
              <a:defRPr sz="2800">
                <a:solidFill>
                  <a:schemeClr val="lt2"/>
                </a:solidFill>
              </a:defRPr>
            </a:lvl7pPr>
            <a:lvl8pPr indent="-406400" lvl="7" marL="3657600">
              <a:lnSpc>
                <a:spcPct val="115000"/>
              </a:lnSpc>
              <a:spcBef>
                <a:spcPts val="0"/>
              </a:spcBef>
              <a:spcAft>
                <a:spcPts val="0"/>
              </a:spcAft>
              <a:buClr>
                <a:schemeClr val="lt2"/>
              </a:buClr>
              <a:buSzPts val="2800"/>
              <a:buChar char="○"/>
              <a:defRPr sz="2800">
                <a:solidFill>
                  <a:schemeClr val="lt2"/>
                </a:solidFill>
              </a:defRPr>
            </a:lvl8pPr>
            <a:lvl9pPr indent="-406400" lvl="8" marL="4114800">
              <a:lnSpc>
                <a:spcPct val="115000"/>
              </a:lnSpc>
              <a:spcBef>
                <a:spcPts val="0"/>
              </a:spcBef>
              <a:spcAft>
                <a:spcPts val="0"/>
              </a:spcAft>
              <a:buClr>
                <a:schemeClr val="lt2"/>
              </a:buClr>
              <a:buSzPts val="2800"/>
              <a:buChar char="■"/>
              <a:defRPr sz="2800">
                <a:solidFill>
                  <a:schemeClr val="lt2"/>
                </a:solidFill>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sz="2000">
                <a:solidFill>
                  <a:schemeClr val="lt2"/>
                </a:solidFill>
              </a:defRPr>
            </a:lvl1pPr>
            <a:lvl2pPr lvl="1" algn="r">
              <a:buNone/>
              <a:defRPr sz="2000">
                <a:solidFill>
                  <a:schemeClr val="lt2"/>
                </a:solidFill>
              </a:defRPr>
            </a:lvl2pPr>
            <a:lvl3pPr lvl="2" algn="r">
              <a:buNone/>
              <a:defRPr sz="2000">
                <a:solidFill>
                  <a:schemeClr val="lt2"/>
                </a:solidFill>
              </a:defRPr>
            </a:lvl3pPr>
            <a:lvl4pPr lvl="3" algn="r">
              <a:buNone/>
              <a:defRPr sz="2000">
                <a:solidFill>
                  <a:schemeClr val="lt2"/>
                </a:solidFill>
              </a:defRPr>
            </a:lvl4pPr>
            <a:lvl5pPr lvl="4" algn="r">
              <a:buNone/>
              <a:defRPr sz="2000">
                <a:solidFill>
                  <a:schemeClr val="lt2"/>
                </a:solidFill>
              </a:defRPr>
            </a:lvl5pPr>
            <a:lvl6pPr lvl="5" algn="r">
              <a:buNone/>
              <a:defRPr sz="2000">
                <a:solidFill>
                  <a:schemeClr val="lt2"/>
                </a:solidFill>
              </a:defRPr>
            </a:lvl6pPr>
            <a:lvl7pPr lvl="6" algn="r">
              <a:buNone/>
              <a:defRPr sz="2000">
                <a:solidFill>
                  <a:schemeClr val="lt2"/>
                </a:solidFill>
              </a:defRPr>
            </a:lvl7pPr>
            <a:lvl8pPr lvl="7" algn="r">
              <a:buNone/>
              <a:defRPr sz="2000">
                <a:solidFill>
                  <a:schemeClr val="lt2"/>
                </a:solidFill>
              </a:defRPr>
            </a:lvl8pPr>
            <a:lvl9pPr lvl="8" algn="r">
              <a:buNone/>
              <a:defRPr sz="2000">
                <a:solidFill>
                  <a:schemeClr val="lt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5.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4.jpg"/><Relationship Id="rId5" Type="http://schemas.openxmlformats.org/officeDocument/2006/relationships/image" Target="../media/image3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4.jpg"/><Relationship Id="rId5" Type="http://schemas.openxmlformats.org/officeDocument/2006/relationships/image" Target="../media/image3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53" name="Shape 53"/>
        <p:cNvGrpSpPr/>
        <p:nvPr/>
      </p:nvGrpSpPr>
      <p:grpSpPr>
        <a:xfrm>
          <a:off x="0" y="0"/>
          <a:ext cx="0" cy="0"/>
          <a:chOff x="0" y="0"/>
          <a:chExt cx="0" cy="0"/>
        </a:xfrm>
      </p:grpSpPr>
      <p:cxnSp>
        <p:nvCxnSpPr>
          <p:cNvPr id="54" name="Google Shape;54;p13"/>
          <p:cNvCxnSpPr/>
          <p:nvPr/>
        </p:nvCxnSpPr>
        <p:spPr>
          <a:xfrm flipH="1" rot="10800000">
            <a:off x="1028700" y="1002150"/>
            <a:ext cx="16342500" cy="7500"/>
          </a:xfrm>
          <a:prstGeom prst="straightConnector1">
            <a:avLst/>
          </a:prstGeom>
          <a:noFill/>
          <a:ln cap="flat" cmpd="sng" w="19050">
            <a:solidFill>
              <a:srgbClr val="353824"/>
            </a:solidFill>
            <a:prstDash val="solid"/>
            <a:round/>
            <a:headEnd len="sm" w="sm" type="none"/>
            <a:tailEnd len="sm" w="sm" type="none"/>
          </a:ln>
        </p:spPr>
      </p:cxnSp>
      <p:sp>
        <p:nvSpPr>
          <p:cNvPr id="55" name="Google Shape;55;p13"/>
          <p:cNvSpPr txBox="1"/>
          <p:nvPr/>
        </p:nvSpPr>
        <p:spPr>
          <a:xfrm>
            <a:off x="915650" y="1889438"/>
            <a:ext cx="16342500" cy="30291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None/>
            </a:pPr>
            <a:r>
              <a:rPr lang="en-US" sz="5600">
                <a:solidFill>
                  <a:srgbClr val="353824"/>
                </a:solidFill>
                <a:latin typeface="IBM Plex Sans"/>
                <a:ea typeface="IBM Plex Sans"/>
                <a:cs typeface="IBM Plex Sans"/>
                <a:sym typeface="IBM Plex Sans"/>
              </a:rPr>
              <a:t>Time-series Modeling, Analysis, Interface, and Insight from Entomological Electropenetrography</a:t>
            </a:r>
            <a:endParaRPr sz="5600">
              <a:solidFill>
                <a:srgbClr val="353824"/>
              </a:solidFill>
              <a:latin typeface="IBM Plex Sans"/>
              <a:ea typeface="IBM Plex Sans"/>
              <a:cs typeface="IBM Plex Sans"/>
              <a:sym typeface="IBM Plex Sans"/>
            </a:endParaRPr>
          </a:p>
          <a:p>
            <a:pPr indent="0" lvl="0" marL="0" marR="0" rtl="0" algn="l">
              <a:lnSpc>
                <a:spcPct val="80000"/>
              </a:lnSpc>
              <a:spcBef>
                <a:spcPts val="0"/>
              </a:spcBef>
              <a:spcAft>
                <a:spcPts val="0"/>
              </a:spcAft>
              <a:buNone/>
            </a:pPr>
            <a:r>
              <a:t/>
            </a:r>
            <a:endParaRPr sz="5000">
              <a:solidFill>
                <a:srgbClr val="353824"/>
              </a:solidFill>
              <a:latin typeface="IBM Plex Serif"/>
              <a:ea typeface="IBM Plex Serif"/>
              <a:cs typeface="IBM Plex Serif"/>
              <a:sym typeface="IBM Plex Serif"/>
            </a:endParaRPr>
          </a:p>
        </p:txBody>
      </p:sp>
      <p:sp>
        <p:nvSpPr>
          <p:cNvPr id="56" name="Google Shape;56;p13"/>
          <p:cNvSpPr txBox="1"/>
          <p:nvPr/>
        </p:nvSpPr>
        <p:spPr>
          <a:xfrm>
            <a:off x="2020700" y="1977500"/>
            <a:ext cx="75369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t/>
            </a:r>
            <a:endParaRPr sz="3200">
              <a:solidFill>
                <a:srgbClr val="353824"/>
              </a:solidFill>
              <a:latin typeface="IBM Plex Sans"/>
              <a:ea typeface="IBM Plex Sans"/>
              <a:cs typeface="IBM Plex Sans"/>
              <a:sym typeface="IBM Plex Sans"/>
            </a:endParaRPr>
          </a:p>
        </p:txBody>
      </p:sp>
      <p:sp>
        <p:nvSpPr>
          <p:cNvPr id="57" name="Google Shape;57;p13"/>
          <p:cNvSpPr txBox="1"/>
          <p:nvPr/>
        </p:nvSpPr>
        <p:spPr>
          <a:xfrm>
            <a:off x="915653" y="5798325"/>
            <a:ext cx="10956600" cy="42990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1" lang="en-US" sz="2199">
                <a:solidFill>
                  <a:srgbClr val="353824"/>
                </a:solidFill>
                <a:latin typeface="IBM Plex Sans"/>
                <a:ea typeface="IBM Plex Sans"/>
                <a:cs typeface="IBM Plex Sans"/>
                <a:sym typeface="IBM Plex Sans"/>
              </a:rPr>
              <a:t>Team: </a:t>
            </a:r>
            <a:r>
              <a:rPr lang="en-US" sz="2199">
                <a:solidFill>
                  <a:srgbClr val="353824"/>
                </a:solidFill>
                <a:latin typeface="IBM Plex Sans"/>
                <a:ea typeface="IBM Plex Sans"/>
                <a:cs typeface="IBM Plex Sans"/>
                <a:sym typeface="IBM Plex Sans"/>
              </a:rPr>
              <a:t>Zachary Traul (TL-S),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D</a:t>
            </a:r>
            <a:r>
              <a:rPr lang="en-US" sz="2199">
                <a:solidFill>
                  <a:srgbClr val="353824"/>
                </a:solidFill>
                <a:latin typeface="IBM Plex Sans"/>
                <a:ea typeface="IBM Plex Sans"/>
                <a:cs typeface="IBM Plex Sans"/>
                <a:sym typeface="IBM Plex Sans"/>
              </a:rPr>
              <a:t>evanshi Guglani,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Milo Knell,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Lillian Vernooy,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Mehrezat Abbas (TL-F)</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b="1" lang="en-US" sz="2199">
                <a:solidFill>
                  <a:srgbClr val="353824"/>
                </a:solidFill>
                <a:latin typeface="IBM Plex Sans"/>
                <a:ea typeface="IBM Plex Sans"/>
                <a:cs typeface="IBM Plex Sans"/>
                <a:sym typeface="IBM Plex Sans"/>
              </a:rPr>
              <a:t>Advisor: </a:t>
            </a:r>
            <a:r>
              <a:rPr lang="en-US" sz="2199">
                <a:solidFill>
                  <a:srgbClr val="353824"/>
                </a:solidFill>
                <a:latin typeface="IBM Plex Sans"/>
                <a:ea typeface="IBM Plex Sans"/>
                <a:cs typeface="IBM Plex Sans"/>
                <a:sym typeface="IBM Plex Sans"/>
              </a:rPr>
              <a:t>Prof. Gabriel Hope</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b="1" lang="en-US" sz="2199">
                <a:solidFill>
                  <a:srgbClr val="353824"/>
                </a:solidFill>
                <a:latin typeface="IBM Plex Sans"/>
                <a:ea typeface="IBM Plex Sans"/>
                <a:cs typeface="IBM Plex Sans"/>
                <a:sym typeface="IBM Plex Sans"/>
              </a:rPr>
              <a:t>Liaisons: </a:t>
            </a:r>
            <a:r>
              <a:rPr lang="en-US" sz="2199">
                <a:solidFill>
                  <a:srgbClr val="353824"/>
                </a:solidFill>
                <a:latin typeface="IBM Plex Sans"/>
                <a:ea typeface="IBM Plex Sans"/>
                <a:cs typeface="IBM Plex Sans"/>
                <a:sym typeface="IBM Plex Sans"/>
              </a:rPr>
              <a:t>Dr. Elaine Backus (USDA),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Dr. Anastasia Cooper (Auburn), </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rPr lang="en-US" sz="2199">
                <a:solidFill>
                  <a:srgbClr val="353824"/>
                </a:solidFill>
                <a:latin typeface="IBM Plex Sans"/>
                <a:ea typeface="IBM Plex Sans"/>
                <a:cs typeface="IBM Plex Sans"/>
                <a:sym typeface="IBM Plex Sans"/>
              </a:rPr>
              <a:t>Dr. Kathryn Reif (Auburn)</a:t>
            </a:r>
            <a:endParaRPr sz="2199">
              <a:solidFill>
                <a:srgbClr val="353824"/>
              </a:solidFill>
              <a:latin typeface="IBM Plex Sans"/>
              <a:ea typeface="IBM Plex Sans"/>
              <a:cs typeface="IBM Plex Sans"/>
              <a:sym typeface="IBM Plex Sans"/>
            </a:endParaRPr>
          </a:p>
          <a:p>
            <a:pPr indent="0" lvl="0" marL="0" marR="0" rtl="0" algn="l">
              <a:lnSpc>
                <a:spcPct val="130013"/>
              </a:lnSpc>
              <a:spcBef>
                <a:spcPts val="0"/>
              </a:spcBef>
              <a:spcAft>
                <a:spcPts val="0"/>
              </a:spcAft>
              <a:buNone/>
            </a:pPr>
            <a:r>
              <a:t/>
            </a:r>
            <a:endParaRPr sz="2199">
              <a:solidFill>
                <a:srgbClr val="353824"/>
              </a:solidFill>
              <a:latin typeface="IBM Plex Sans"/>
              <a:ea typeface="IBM Plex Sans"/>
              <a:cs typeface="IBM Plex Sans"/>
              <a:sym typeface="IBM Plex Sans"/>
            </a:endParaRPr>
          </a:p>
        </p:txBody>
      </p:sp>
      <p:pic>
        <p:nvPicPr>
          <p:cNvPr id="58" name="Google Shape;58;p13"/>
          <p:cNvPicPr preferRelativeResize="0"/>
          <p:nvPr/>
        </p:nvPicPr>
        <p:blipFill>
          <a:blip r:embed="rId3">
            <a:alphaModFix/>
          </a:blip>
          <a:stretch>
            <a:fillRect/>
          </a:stretch>
        </p:blipFill>
        <p:spPr>
          <a:xfrm>
            <a:off x="16966550" y="8941575"/>
            <a:ext cx="1079650" cy="1079650"/>
          </a:xfrm>
          <a:prstGeom prst="rect">
            <a:avLst/>
          </a:prstGeom>
          <a:noFill/>
          <a:ln>
            <a:noFill/>
          </a:ln>
        </p:spPr>
      </p:pic>
      <p:pic>
        <p:nvPicPr>
          <p:cNvPr id="59" name="Google Shape;59;p13"/>
          <p:cNvPicPr preferRelativeResize="0"/>
          <p:nvPr/>
        </p:nvPicPr>
        <p:blipFill>
          <a:blip r:embed="rId4">
            <a:alphaModFix/>
          </a:blip>
          <a:stretch>
            <a:fillRect/>
          </a:stretch>
        </p:blipFill>
        <p:spPr>
          <a:xfrm>
            <a:off x="14125924" y="8914820"/>
            <a:ext cx="1343950" cy="999417"/>
          </a:xfrm>
          <a:prstGeom prst="rect">
            <a:avLst/>
          </a:prstGeom>
          <a:noFill/>
          <a:ln>
            <a:noFill/>
          </a:ln>
        </p:spPr>
      </p:pic>
      <p:pic>
        <p:nvPicPr>
          <p:cNvPr id="60" name="Google Shape;60;p13"/>
          <p:cNvPicPr preferRelativeResize="0"/>
          <p:nvPr/>
        </p:nvPicPr>
        <p:blipFill>
          <a:blip r:embed="rId5">
            <a:alphaModFix/>
          </a:blip>
          <a:stretch>
            <a:fillRect/>
          </a:stretch>
        </p:blipFill>
        <p:spPr>
          <a:xfrm>
            <a:off x="15508788" y="8771975"/>
            <a:ext cx="1418849" cy="1418849"/>
          </a:xfrm>
          <a:prstGeom prst="rect">
            <a:avLst/>
          </a:prstGeom>
          <a:noFill/>
          <a:ln>
            <a:noFill/>
          </a:ln>
        </p:spPr>
      </p:pic>
      <p:sp>
        <p:nvSpPr>
          <p:cNvPr id="61" name="Google Shape;61;p13"/>
          <p:cNvSpPr txBox="1"/>
          <p:nvPr/>
        </p:nvSpPr>
        <p:spPr>
          <a:xfrm>
            <a:off x="915650" y="4799025"/>
            <a:ext cx="5618100" cy="99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400">
                <a:solidFill>
                  <a:srgbClr val="353824"/>
                </a:solidFill>
                <a:latin typeface="IBM Plex Sans"/>
                <a:ea typeface="IBM Plex Sans"/>
                <a:cs typeface="IBM Plex Sans"/>
                <a:sym typeface="IBM Plex Sans"/>
              </a:rPr>
              <a:t>Auburn-USDA</a:t>
            </a:r>
            <a:endParaRPr sz="4400">
              <a:solidFill>
                <a:srgbClr val="353824"/>
              </a:solidFill>
              <a:latin typeface="IBM Plex Sans"/>
              <a:ea typeface="IBM Plex Sans"/>
              <a:cs typeface="IBM Plex Sans"/>
              <a:sym typeface="IBM Plex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34" name="Shape 134"/>
        <p:cNvGrpSpPr/>
        <p:nvPr/>
      </p:nvGrpSpPr>
      <p:grpSpPr>
        <a:xfrm>
          <a:off x="0" y="0"/>
          <a:ext cx="0" cy="0"/>
          <a:chOff x="0" y="0"/>
          <a:chExt cx="0" cy="0"/>
        </a:xfrm>
      </p:grpSpPr>
      <p:cxnSp>
        <p:nvCxnSpPr>
          <p:cNvPr id="135" name="Google Shape;135;p22"/>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36" name="Google Shape;136;p22" title="bugdiagram.drawio.png"/>
          <p:cNvPicPr preferRelativeResize="0"/>
          <p:nvPr/>
        </p:nvPicPr>
        <p:blipFill>
          <a:blip r:embed="rId3">
            <a:alphaModFix/>
          </a:blip>
          <a:stretch>
            <a:fillRect/>
          </a:stretch>
        </p:blipFill>
        <p:spPr>
          <a:xfrm>
            <a:off x="3219450" y="1790700"/>
            <a:ext cx="11849100" cy="6705600"/>
          </a:xfrm>
          <a:prstGeom prst="rect">
            <a:avLst/>
          </a:prstGeom>
          <a:noFill/>
          <a:ln>
            <a:noFill/>
          </a:ln>
        </p:spPr>
      </p:pic>
      <p:sp>
        <p:nvSpPr>
          <p:cNvPr id="137" name="Google Shape;137;p22"/>
          <p:cNvSpPr txBox="1"/>
          <p:nvPr/>
        </p:nvSpPr>
        <p:spPr>
          <a:xfrm>
            <a:off x="3665400" y="8746625"/>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Circuit</a:t>
            </a:r>
            <a:endParaRPr sz="3600">
              <a:solidFill>
                <a:schemeClr val="dk1"/>
              </a:solidFill>
              <a:latin typeface="IBM Plex Sans"/>
              <a:ea typeface="IBM Plex Sans"/>
              <a:cs typeface="IBM Plex Sans"/>
              <a:sym typeface="IBM Plex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41" name="Shape 141"/>
        <p:cNvGrpSpPr/>
        <p:nvPr/>
      </p:nvGrpSpPr>
      <p:grpSpPr>
        <a:xfrm>
          <a:off x="0" y="0"/>
          <a:ext cx="0" cy="0"/>
          <a:chOff x="0" y="0"/>
          <a:chExt cx="0" cy="0"/>
        </a:xfrm>
      </p:grpSpPr>
      <p:cxnSp>
        <p:nvCxnSpPr>
          <p:cNvPr id="142" name="Google Shape;142;p23"/>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143" name="Google Shape;143;p23"/>
          <p:cNvSpPr txBox="1"/>
          <p:nvPr/>
        </p:nvSpPr>
        <p:spPr>
          <a:xfrm>
            <a:off x="3665400" y="9258150"/>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Recording</a:t>
            </a:r>
            <a:endParaRPr sz="3600">
              <a:solidFill>
                <a:schemeClr val="dk1"/>
              </a:solidFill>
              <a:latin typeface="IBM Plex Sans"/>
              <a:ea typeface="IBM Plex Sans"/>
              <a:cs typeface="IBM Plex Sans"/>
              <a:sym typeface="IBM Plex Sans"/>
            </a:endParaRPr>
          </a:p>
        </p:txBody>
      </p:sp>
      <p:pic>
        <p:nvPicPr>
          <p:cNvPr id="144" name="Google Shape;144;p23" title="Figure_1.png"/>
          <p:cNvPicPr preferRelativeResize="0"/>
          <p:nvPr/>
        </p:nvPicPr>
        <p:blipFill>
          <a:blip r:embed="rId3">
            <a:alphaModFix/>
          </a:blip>
          <a:stretch>
            <a:fillRect/>
          </a:stretch>
        </p:blipFill>
        <p:spPr>
          <a:xfrm>
            <a:off x="4111300" y="1368975"/>
            <a:ext cx="10065400" cy="7549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48" name="Shape 148"/>
        <p:cNvGrpSpPr/>
        <p:nvPr/>
      </p:nvGrpSpPr>
      <p:grpSpPr>
        <a:xfrm>
          <a:off x="0" y="0"/>
          <a:ext cx="0" cy="0"/>
          <a:chOff x="0" y="0"/>
          <a:chExt cx="0" cy="0"/>
        </a:xfrm>
      </p:grpSpPr>
      <p:cxnSp>
        <p:nvCxnSpPr>
          <p:cNvPr id="149" name="Google Shape;149;p24"/>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50" name="Google Shape;150;p24" title="Figure_1_seg.png"/>
          <p:cNvPicPr preferRelativeResize="0"/>
          <p:nvPr/>
        </p:nvPicPr>
        <p:blipFill>
          <a:blip r:embed="rId3">
            <a:alphaModFix/>
          </a:blip>
          <a:stretch>
            <a:fillRect/>
          </a:stretch>
        </p:blipFill>
        <p:spPr>
          <a:xfrm>
            <a:off x="4111301" y="1369009"/>
            <a:ext cx="10065400" cy="7548984"/>
          </a:xfrm>
          <a:prstGeom prst="rect">
            <a:avLst/>
          </a:prstGeom>
          <a:noFill/>
          <a:ln>
            <a:noFill/>
          </a:ln>
        </p:spPr>
      </p:pic>
      <p:sp>
        <p:nvSpPr>
          <p:cNvPr id="151" name="Google Shape;151;p24"/>
          <p:cNvSpPr txBox="1"/>
          <p:nvPr/>
        </p:nvSpPr>
        <p:spPr>
          <a:xfrm>
            <a:off x="3665400" y="9258150"/>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Recording</a:t>
            </a:r>
            <a:endParaRPr sz="3600">
              <a:solidFill>
                <a:schemeClr val="dk1"/>
              </a:solidFill>
              <a:latin typeface="IBM Plex Sans"/>
              <a:ea typeface="IBM Plex Sans"/>
              <a:cs typeface="IBM Plex Sans"/>
              <a:sym typeface="IBM Plex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55" name="Shape 155"/>
        <p:cNvGrpSpPr/>
        <p:nvPr/>
      </p:nvGrpSpPr>
      <p:grpSpPr>
        <a:xfrm>
          <a:off x="0" y="0"/>
          <a:ext cx="0" cy="0"/>
          <a:chOff x="0" y="0"/>
          <a:chExt cx="0" cy="0"/>
        </a:xfrm>
      </p:grpSpPr>
      <p:cxnSp>
        <p:nvCxnSpPr>
          <p:cNvPr id="156" name="Google Shape;156;p25"/>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57" name="Google Shape;157;p25" title="Figure_1_seg.png"/>
          <p:cNvPicPr preferRelativeResize="0"/>
          <p:nvPr/>
        </p:nvPicPr>
        <p:blipFill>
          <a:blip r:embed="rId3">
            <a:alphaModFix/>
          </a:blip>
          <a:stretch>
            <a:fillRect/>
          </a:stretch>
        </p:blipFill>
        <p:spPr>
          <a:xfrm>
            <a:off x="4111301" y="1369009"/>
            <a:ext cx="10065400" cy="7548984"/>
          </a:xfrm>
          <a:prstGeom prst="rect">
            <a:avLst/>
          </a:prstGeom>
          <a:noFill/>
          <a:ln>
            <a:noFill/>
          </a:ln>
        </p:spPr>
      </p:pic>
      <p:sp>
        <p:nvSpPr>
          <p:cNvPr id="158" name="Google Shape;158;p25"/>
          <p:cNvSpPr txBox="1"/>
          <p:nvPr/>
        </p:nvSpPr>
        <p:spPr>
          <a:xfrm>
            <a:off x="3665400" y="9258150"/>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Recording</a:t>
            </a:r>
            <a:endParaRPr sz="3600">
              <a:solidFill>
                <a:schemeClr val="dk1"/>
              </a:solidFill>
              <a:latin typeface="IBM Plex Sans"/>
              <a:ea typeface="IBM Plex Sans"/>
              <a:cs typeface="IBM Plex Sans"/>
              <a:sym typeface="IBM Plex Sans"/>
            </a:endParaRPr>
          </a:p>
        </p:txBody>
      </p:sp>
      <p:cxnSp>
        <p:nvCxnSpPr>
          <p:cNvPr id="159" name="Google Shape;159;p25"/>
          <p:cNvCxnSpPr/>
          <p:nvPr/>
        </p:nvCxnSpPr>
        <p:spPr>
          <a:xfrm>
            <a:off x="5487650" y="5775100"/>
            <a:ext cx="945600" cy="1815600"/>
          </a:xfrm>
          <a:prstGeom prst="straightConnector1">
            <a:avLst/>
          </a:prstGeom>
          <a:noFill/>
          <a:ln cap="flat" cmpd="sng" w="114300">
            <a:solidFill>
              <a:schemeClr val="dk1"/>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63" name="Shape 163"/>
        <p:cNvGrpSpPr/>
        <p:nvPr/>
      </p:nvGrpSpPr>
      <p:grpSpPr>
        <a:xfrm>
          <a:off x="0" y="0"/>
          <a:ext cx="0" cy="0"/>
          <a:chOff x="0" y="0"/>
          <a:chExt cx="0" cy="0"/>
        </a:xfrm>
      </p:grpSpPr>
      <p:cxnSp>
        <p:nvCxnSpPr>
          <p:cNvPr id="164" name="Google Shape;164;p26"/>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65" name="Google Shape;165;p26" title="Figure_1_seg.png"/>
          <p:cNvPicPr preferRelativeResize="0"/>
          <p:nvPr/>
        </p:nvPicPr>
        <p:blipFill>
          <a:blip r:embed="rId3">
            <a:alphaModFix/>
          </a:blip>
          <a:stretch>
            <a:fillRect/>
          </a:stretch>
        </p:blipFill>
        <p:spPr>
          <a:xfrm>
            <a:off x="4111301" y="1369009"/>
            <a:ext cx="10065400" cy="7548984"/>
          </a:xfrm>
          <a:prstGeom prst="rect">
            <a:avLst/>
          </a:prstGeom>
          <a:noFill/>
          <a:ln>
            <a:noFill/>
          </a:ln>
        </p:spPr>
      </p:pic>
      <p:sp>
        <p:nvSpPr>
          <p:cNvPr id="166" name="Google Shape;166;p26"/>
          <p:cNvSpPr txBox="1"/>
          <p:nvPr/>
        </p:nvSpPr>
        <p:spPr>
          <a:xfrm>
            <a:off x="3665400" y="9258150"/>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Recording</a:t>
            </a:r>
            <a:endParaRPr sz="3600">
              <a:solidFill>
                <a:schemeClr val="dk1"/>
              </a:solidFill>
              <a:latin typeface="IBM Plex Sans"/>
              <a:ea typeface="IBM Plex Sans"/>
              <a:cs typeface="IBM Plex Sans"/>
              <a:sym typeface="IBM Plex Sans"/>
            </a:endParaRPr>
          </a:p>
        </p:txBody>
      </p:sp>
      <p:cxnSp>
        <p:nvCxnSpPr>
          <p:cNvPr id="167" name="Google Shape;167;p26"/>
          <p:cNvCxnSpPr/>
          <p:nvPr/>
        </p:nvCxnSpPr>
        <p:spPr>
          <a:xfrm flipH="1">
            <a:off x="6906000" y="4300125"/>
            <a:ext cx="1361400" cy="1342500"/>
          </a:xfrm>
          <a:prstGeom prst="straightConnector1">
            <a:avLst/>
          </a:prstGeom>
          <a:noFill/>
          <a:ln cap="flat" cmpd="sng" w="114300">
            <a:solidFill>
              <a:schemeClr val="dk1"/>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71" name="Shape 171"/>
        <p:cNvGrpSpPr/>
        <p:nvPr/>
      </p:nvGrpSpPr>
      <p:grpSpPr>
        <a:xfrm>
          <a:off x="0" y="0"/>
          <a:ext cx="0" cy="0"/>
          <a:chOff x="0" y="0"/>
          <a:chExt cx="0" cy="0"/>
        </a:xfrm>
      </p:grpSpPr>
      <p:cxnSp>
        <p:nvCxnSpPr>
          <p:cNvPr id="172" name="Google Shape;172;p27"/>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73" name="Google Shape;173;p27" title="Figure_1_seg.png"/>
          <p:cNvPicPr preferRelativeResize="0"/>
          <p:nvPr/>
        </p:nvPicPr>
        <p:blipFill>
          <a:blip r:embed="rId3">
            <a:alphaModFix/>
          </a:blip>
          <a:stretch>
            <a:fillRect/>
          </a:stretch>
        </p:blipFill>
        <p:spPr>
          <a:xfrm>
            <a:off x="4111301" y="1369009"/>
            <a:ext cx="10065400" cy="7548984"/>
          </a:xfrm>
          <a:prstGeom prst="rect">
            <a:avLst/>
          </a:prstGeom>
          <a:noFill/>
          <a:ln>
            <a:noFill/>
          </a:ln>
        </p:spPr>
      </p:pic>
      <p:sp>
        <p:nvSpPr>
          <p:cNvPr id="174" name="Google Shape;174;p27"/>
          <p:cNvSpPr txBox="1"/>
          <p:nvPr/>
        </p:nvSpPr>
        <p:spPr>
          <a:xfrm>
            <a:off x="3665400" y="9258150"/>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EPG Recording</a:t>
            </a:r>
            <a:endParaRPr sz="3600">
              <a:solidFill>
                <a:schemeClr val="dk1"/>
              </a:solidFill>
              <a:latin typeface="IBM Plex Sans"/>
              <a:ea typeface="IBM Plex Sans"/>
              <a:cs typeface="IBM Plex Sans"/>
              <a:sym typeface="IBM Plex Sans"/>
            </a:endParaRPr>
          </a:p>
        </p:txBody>
      </p:sp>
      <p:cxnSp>
        <p:nvCxnSpPr>
          <p:cNvPr id="175" name="Google Shape;175;p27"/>
          <p:cNvCxnSpPr/>
          <p:nvPr/>
        </p:nvCxnSpPr>
        <p:spPr>
          <a:xfrm>
            <a:off x="11198450" y="5037600"/>
            <a:ext cx="851100" cy="1494000"/>
          </a:xfrm>
          <a:prstGeom prst="straightConnector1">
            <a:avLst/>
          </a:prstGeom>
          <a:noFill/>
          <a:ln cap="flat" cmpd="sng" w="114300">
            <a:solidFill>
              <a:schemeClr val="dk1"/>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79" name="Shape 179"/>
        <p:cNvGrpSpPr/>
        <p:nvPr/>
      </p:nvGrpSpPr>
      <p:grpSpPr>
        <a:xfrm>
          <a:off x="0" y="0"/>
          <a:ext cx="0" cy="0"/>
          <a:chOff x="0" y="0"/>
          <a:chExt cx="0" cy="0"/>
        </a:xfrm>
      </p:grpSpPr>
      <p:cxnSp>
        <p:nvCxnSpPr>
          <p:cNvPr id="180" name="Google Shape;180;p28"/>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181" name="Google Shape;181;p28"/>
          <p:cNvSpPr txBox="1"/>
          <p:nvPr/>
        </p:nvSpPr>
        <p:spPr>
          <a:xfrm>
            <a:off x="2080650" y="4815000"/>
            <a:ext cx="141267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6000">
                <a:solidFill>
                  <a:schemeClr val="dk1"/>
                </a:solidFill>
                <a:latin typeface="IBM Plex Sans"/>
                <a:ea typeface="IBM Plex Sans"/>
                <a:cs typeface="IBM Plex Sans"/>
                <a:sym typeface="IBM Plex Sans"/>
              </a:rPr>
              <a:t>Our task: Automate EPG labelling and make it accessible</a:t>
            </a:r>
            <a:endParaRPr sz="6000">
              <a:solidFill>
                <a:schemeClr val="dk1"/>
              </a:solidFill>
              <a:latin typeface="IBM Plex Sans"/>
              <a:ea typeface="IBM Plex Sans"/>
              <a:cs typeface="IBM Plex Sans"/>
              <a:sym typeface="IBM Plex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185" name="Shape 185"/>
        <p:cNvGrpSpPr/>
        <p:nvPr/>
      </p:nvGrpSpPr>
      <p:grpSpPr>
        <a:xfrm>
          <a:off x="0" y="0"/>
          <a:ext cx="0" cy="0"/>
          <a:chOff x="0" y="0"/>
          <a:chExt cx="0" cy="0"/>
        </a:xfrm>
      </p:grpSpPr>
      <p:sp>
        <p:nvSpPr>
          <p:cNvPr id="186" name="Google Shape;186;p29"/>
          <p:cNvSpPr/>
          <p:nvPr/>
        </p:nvSpPr>
        <p:spPr>
          <a:xfrm>
            <a:off x="9483475" y="5861200"/>
            <a:ext cx="6819600" cy="3231000"/>
          </a:xfrm>
          <a:prstGeom prst="rect">
            <a:avLst/>
          </a:prstGeom>
          <a:solidFill>
            <a:srgbClr val="EDE6D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9"/>
          <p:cNvSpPr txBox="1"/>
          <p:nvPr/>
        </p:nvSpPr>
        <p:spPr>
          <a:xfrm>
            <a:off x="10044175" y="4191625"/>
            <a:ext cx="5698200" cy="1252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700">
                <a:solidFill>
                  <a:srgbClr val="353824"/>
                </a:solidFill>
                <a:latin typeface="IBM Plex Sans"/>
                <a:ea typeface="IBM Plex Sans"/>
                <a:cs typeface="IBM Plex Sans"/>
                <a:sym typeface="IBM Plex Sans"/>
              </a:rPr>
              <a:t>Present it with an </a:t>
            </a:r>
            <a:r>
              <a:rPr b="1" lang="en-US" sz="3700">
                <a:solidFill>
                  <a:srgbClr val="353824"/>
                </a:solidFill>
                <a:latin typeface="IBM Plex Sans"/>
                <a:ea typeface="IBM Plex Sans"/>
                <a:cs typeface="IBM Plex Sans"/>
                <a:sym typeface="IBM Plex Sans"/>
              </a:rPr>
              <a:t>accessible</a:t>
            </a:r>
            <a:r>
              <a:rPr b="1" lang="en-US" sz="3700">
                <a:solidFill>
                  <a:srgbClr val="353824"/>
                </a:solidFill>
                <a:latin typeface="IBM Plex Sans"/>
                <a:ea typeface="IBM Plex Sans"/>
                <a:cs typeface="IBM Plex Sans"/>
                <a:sym typeface="IBM Plex Sans"/>
              </a:rPr>
              <a:t> u</a:t>
            </a:r>
            <a:r>
              <a:rPr b="1" lang="en-US" sz="3700">
                <a:solidFill>
                  <a:srgbClr val="353824"/>
                </a:solidFill>
                <a:latin typeface="IBM Plex Sans"/>
                <a:ea typeface="IBM Plex Sans"/>
                <a:cs typeface="IBM Plex Sans"/>
                <a:sym typeface="IBM Plex Sans"/>
              </a:rPr>
              <a:t>ser interface</a:t>
            </a:r>
            <a:endParaRPr b="1" sz="2200"/>
          </a:p>
        </p:txBody>
      </p:sp>
      <p:sp>
        <p:nvSpPr>
          <p:cNvPr id="188" name="Google Shape;188;p29"/>
          <p:cNvSpPr txBox="1"/>
          <p:nvPr/>
        </p:nvSpPr>
        <p:spPr>
          <a:xfrm>
            <a:off x="1028700" y="1778480"/>
            <a:ext cx="58803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7499">
                <a:solidFill>
                  <a:srgbClr val="353824"/>
                </a:solidFill>
                <a:latin typeface="IBM Plex Serif"/>
                <a:ea typeface="IBM Plex Serif"/>
                <a:cs typeface="IBM Plex Serif"/>
                <a:sym typeface="IBM Plex Serif"/>
              </a:rPr>
              <a:t>Deliverables</a:t>
            </a:r>
            <a:endParaRPr/>
          </a:p>
        </p:txBody>
      </p:sp>
      <p:cxnSp>
        <p:nvCxnSpPr>
          <p:cNvPr id="189" name="Google Shape;189;p29"/>
          <p:cNvCxnSpPr/>
          <p:nvPr/>
        </p:nvCxnSpPr>
        <p:spPr>
          <a:xfrm>
            <a:off x="1028700" y="1009650"/>
            <a:ext cx="16230600" cy="19200"/>
          </a:xfrm>
          <a:prstGeom prst="straightConnector1">
            <a:avLst/>
          </a:prstGeom>
          <a:noFill/>
          <a:ln cap="flat" cmpd="sng" w="19050">
            <a:solidFill>
              <a:srgbClr val="353824"/>
            </a:solidFill>
            <a:prstDash val="solid"/>
            <a:round/>
            <a:headEnd len="sm" w="sm" type="none"/>
            <a:tailEnd len="sm" w="sm" type="none"/>
          </a:ln>
        </p:spPr>
      </p:cxnSp>
      <p:sp>
        <p:nvSpPr>
          <p:cNvPr id="190" name="Google Shape;190;p29"/>
          <p:cNvSpPr txBox="1"/>
          <p:nvPr/>
        </p:nvSpPr>
        <p:spPr>
          <a:xfrm>
            <a:off x="1823650" y="4191625"/>
            <a:ext cx="6465600" cy="1252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3700">
                <a:solidFill>
                  <a:srgbClr val="353824"/>
                </a:solidFill>
                <a:latin typeface="IBM Plex Sans"/>
                <a:ea typeface="IBM Plex Sans"/>
                <a:cs typeface="IBM Plex Sans"/>
                <a:sym typeface="IBM Plex Sans"/>
              </a:rPr>
              <a:t>Train predictive ML models for waveform segmentation</a:t>
            </a:r>
            <a:endParaRPr b="1" sz="3700">
              <a:solidFill>
                <a:srgbClr val="353824"/>
              </a:solidFill>
              <a:latin typeface="IBM Plex Sans"/>
              <a:ea typeface="IBM Plex Sans"/>
              <a:cs typeface="IBM Plex Sans"/>
              <a:sym typeface="IBM Plex Sans"/>
            </a:endParaRPr>
          </a:p>
        </p:txBody>
      </p:sp>
      <p:sp>
        <p:nvSpPr>
          <p:cNvPr id="191" name="Google Shape;191;p29"/>
          <p:cNvSpPr/>
          <p:nvPr/>
        </p:nvSpPr>
        <p:spPr>
          <a:xfrm>
            <a:off x="1823650" y="5861200"/>
            <a:ext cx="6819600" cy="3231000"/>
          </a:xfrm>
          <a:prstGeom prst="rect">
            <a:avLst/>
          </a:prstGeom>
          <a:solidFill>
            <a:srgbClr val="EDE6D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9"/>
          <p:cNvSpPr txBox="1"/>
          <p:nvPr/>
        </p:nvSpPr>
        <p:spPr>
          <a:xfrm>
            <a:off x="1872550" y="6242775"/>
            <a:ext cx="6721800" cy="2191800"/>
          </a:xfrm>
          <a:prstGeom prst="rect">
            <a:avLst/>
          </a:prstGeom>
          <a:noFill/>
          <a:ln>
            <a:noFill/>
          </a:ln>
        </p:spPr>
        <p:txBody>
          <a:bodyPr anchorCtr="0" anchor="t" bIns="0" lIns="0" spcFirstLastPara="1" rIns="0" wrap="square" tIns="0">
            <a:spAutoFit/>
          </a:bodyPr>
          <a:lstStyle/>
          <a:p>
            <a:pPr indent="-298450" lvl="0" marL="457200" rtl="0" algn="l">
              <a:lnSpc>
                <a:spcPct val="115000"/>
              </a:lnSpc>
              <a:spcBef>
                <a:spcPts val="1200"/>
              </a:spcBef>
              <a:spcAft>
                <a:spcPts val="0"/>
              </a:spcAft>
              <a:buSzPts val="1100"/>
              <a:buFont typeface="IBM Plex Sans"/>
              <a:buChar char="●"/>
            </a:pPr>
            <a:r>
              <a:rPr lang="en-US" sz="3200">
                <a:latin typeface="IBM Plex Sans"/>
                <a:ea typeface="IBM Plex Sans"/>
                <a:cs typeface="IBM Plex Sans"/>
                <a:sym typeface="IBM Plex Sans"/>
              </a:rPr>
              <a:t>Explore approaches to automated EPG labeling</a:t>
            </a:r>
            <a:endParaRPr sz="3200">
              <a:latin typeface="IBM Plex Sans"/>
              <a:ea typeface="IBM Plex Sans"/>
              <a:cs typeface="IBM Plex Sans"/>
              <a:sym typeface="IBM Plex Sans"/>
            </a:endParaRPr>
          </a:p>
          <a:p>
            <a:pPr indent="-298450" lvl="0" marL="457200" rtl="0" algn="l">
              <a:lnSpc>
                <a:spcPct val="115000"/>
              </a:lnSpc>
              <a:spcBef>
                <a:spcPts val="0"/>
              </a:spcBef>
              <a:spcAft>
                <a:spcPts val="0"/>
              </a:spcAft>
              <a:buSzPts val="1100"/>
              <a:buFont typeface="IBM Plex Sans"/>
              <a:buChar char="●"/>
            </a:pPr>
            <a:r>
              <a:rPr lang="en-US" sz="3200">
                <a:latin typeface="IBM Plex Sans"/>
                <a:ea typeface="IBM Plex Sans"/>
                <a:cs typeface="IBM Plex Sans"/>
                <a:sym typeface="IBM Plex Sans"/>
              </a:rPr>
              <a:t>Accurately label EPG recordings</a:t>
            </a:r>
            <a:endParaRPr sz="3200">
              <a:latin typeface="IBM Plex Sans"/>
              <a:ea typeface="IBM Plex Sans"/>
              <a:cs typeface="IBM Plex Sans"/>
              <a:sym typeface="IBM Plex Sans"/>
            </a:endParaRPr>
          </a:p>
          <a:p>
            <a:pPr indent="-298450" lvl="0" marL="457200" rtl="0" algn="l">
              <a:lnSpc>
                <a:spcPct val="115000"/>
              </a:lnSpc>
              <a:spcBef>
                <a:spcPts val="0"/>
              </a:spcBef>
              <a:spcAft>
                <a:spcPts val="0"/>
              </a:spcAft>
              <a:buSzPts val="1100"/>
              <a:buFont typeface="IBM Plex Sans"/>
              <a:buChar char="●"/>
            </a:pPr>
            <a:r>
              <a:rPr lang="en-US" sz="3200">
                <a:latin typeface="IBM Plex Sans"/>
                <a:ea typeface="IBM Plex Sans"/>
                <a:cs typeface="IBM Plex Sans"/>
                <a:sym typeface="IBM Plex Sans"/>
              </a:rPr>
              <a:t>Integrate seamlessly with GUI</a:t>
            </a:r>
            <a:endParaRPr sz="3200">
              <a:latin typeface="IBM Plex Sans"/>
              <a:ea typeface="IBM Plex Sans"/>
              <a:cs typeface="IBM Plex Sans"/>
              <a:sym typeface="IBM Plex Sans"/>
            </a:endParaRPr>
          </a:p>
        </p:txBody>
      </p:sp>
      <p:sp>
        <p:nvSpPr>
          <p:cNvPr id="193" name="Google Shape;193;p29"/>
          <p:cNvSpPr txBox="1"/>
          <p:nvPr/>
        </p:nvSpPr>
        <p:spPr>
          <a:xfrm>
            <a:off x="9644750" y="6150375"/>
            <a:ext cx="6819600" cy="2376600"/>
          </a:xfrm>
          <a:prstGeom prst="rect">
            <a:avLst/>
          </a:prstGeom>
          <a:noFill/>
          <a:ln>
            <a:noFill/>
          </a:ln>
        </p:spPr>
        <p:txBody>
          <a:bodyPr anchorCtr="0" anchor="t" bIns="91425" lIns="91425" spcFirstLastPara="1" rIns="91425" wrap="square" tIns="91425">
            <a:spAutoFit/>
          </a:bodyPr>
          <a:lstStyle/>
          <a:p>
            <a:pPr indent="-298450" lvl="0" marL="457200" rtl="0" algn="l">
              <a:lnSpc>
                <a:spcPct val="115000"/>
              </a:lnSpc>
              <a:spcBef>
                <a:spcPts val="1200"/>
              </a:spcBef>
              <a:spcAft>
                <a:spcPts val="0"/>
              </a:spcAft>
              <a:buSzPts val="1100"/>
              <a:buChar char="●"/>
            </a:pPr>
            <a:r>
              <a:rPr lang="en-US" sz="3200">
                <a:latin typeface="IBM Plex Sans"/>
                <a:ea typeface="IBM Plex Sans"/>
                <a:cs typeface="IBM Plex Sans"/>
                <a:sym typeface="IBM Plex Sans"/>
              </a:rPr>
              <a:t>Simple visualization of data</a:t>
            </a:r>
            <a:endParaRPr sz="3200">
              <a:latin typeface="IBM Plex Sans"/>
              <a:ea typeface="IBM Plex Sans"/>
              <a:cs typeface="IBM Plex Sans"/>
              <a:sym typeface="IBM Plex Sans"/>
            </a:endParaRPr>
          </a:p>
          <a:p>
            <a:pPr indent="-298450" lvl="0" marL="457200" rtl="0" algn="l">
              <a:lnSpc>
                <a:spcPct val="115000"/>
              </a:lnSpc>
              <a:spcBef>
                <a:spcPts val="0"/>
              </a:spcBef>
              <a:spcAft>
                <a:spcPts val="0"/>
              </a:spcAft>
              <a:buSzPts val="1100"/>
              <a:buChar char="●"/>
            </a:pPr>
            <a:r>
              <a:rPr lang="en-US" sz="3200">
                <a:latin typeface="IBM Plex Sans"/>
                <a:ea typeface="IBM Plex Sans"/>
                <a:cs typeface="IBM Plex Sans"/>
                <a:sym typeface="IBM Plex Sans"/>
              </a:rPr>
              <a:t>User oversight of the automated labeling</a:t>
            </a:r>
            <a:endParaRPr sz="3200">
              <a:latin typeface="IBM Plex Sans"/>
              <a:ea typeface="IBM Plex Sans"/>
              <a:cs typeface="IBM Plex Sans"/>
              <a:sym typeface="IBM Plex Sans"/>
            </a:endParaRPr>
          </a:p>
          <a:p>
            <a:pPr indent="-298450" lvl="0" marL="457200" rtl="0" algn="l">
              <a:lnSpc>
                <a:spcPct val="115000"/>
              </a:lnSpc>
              <a:spcBef>
                <a:spcPts val="0"/>
              </a:spcBef>
              <a:spcAft>
                <a:spcPts val="0"/>
              </a:spcAft>
              <a:buSzPts val="1100"/>
              <a:buChar char="●"/>
            </a:pPr>
            <a:r>
              <a:rPr lang="en-US" sz="3200">
                <a:latin typeface="IBM Plex Sans"/>
                <a:ea typeface="IBM Plex Sans"/>
                <a:cs typeface="IBM Plex Sans"/>
                <a:sym typeface="IBM Plex Sans"/>
              </a:rPr>
              <a:t>Tools for manual labeling</a:t>
            </a:r>
            <a:endParaRPr sz="3200">
              <a:latin typeface="Cambria"/>
              <a:ea typeface="Cambria"/>
              <a:cs typeface="Cambria"/>
              <a:sym typeface="Cambr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197" name="Shape 197"/>
        <p:cNvGrpSpPr/>
        <p:nvPr/>
      </p:nvGrpSpPr>
      <p:grpSpPr>
        <a:xfrm>
          <a:off x="0" y="0"/>
          <a:ext cx="0" cy="0"/>
          <a:chOff x="0" y="0"/>
          <a:chExt cx="0" cy="0"/>
        </a:xfrm>
      </p:grpSpPr>
      <p:sp>
        <p:nvSpPr>
          <p:cNvPr id="198" name="Google Shape;198;p30"/>
          <p:cNvSpPr txBox="1"/>
          <p:nvPr/>
        </p:nvSpPr>
        <p:spPr>
          <a:xfrm>
            <a:off x="1028700" y="2563168"/>
            <a:ext cx="16115100" cy="5233500"/>
          </a:xfrm>
          <a:prstGeom prst="rect">
            <a:avLst/>
          </a:prstGeom>
          <a:noFill/>
          <a:ln>
            <a:noFill/>
          </a:ln>
        </p:spPr>
        <p:txBody>
          <a:bodyPr anchorCtr="0" anchor="t" bIns="0" lIns="0" spcFirstLastPara="1" rIns="0" wrap="square" tIns="0">
            <a:spAutoFit/>
          </a:bodyPr>
          <a:lstStyle/>
          <a:p>
            <a:pPr indent="-419100" lvl="0" marL="457200" rtl="0" algn="l">
              <a:lnSpc>
                <a:spcPct val="200000"/>
              </a:lnSpc>
              <a:spcBef>
                <a:spcPts val="120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Labeling is a tedious process for humans</a:t>
            </a:r>
            <a:endParaRPr sz="3000">
              <a:solidFill>
                <a:schemeClr val="lt1"/>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For automated recognition, we need:</a:t>
            </a:r>
            <a:endParaRPr sz="3000">
              <a:solidFill>
                <a:schemeClr val="lt1"/>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Consistency</a:t>
            </a:r>
            <a:endParaRPr sz="3000">
              <a:solidFill>
                <a:schemeClr val="lt1"/>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Speed</a:t>
            </a:r>
            <a:endParaRPr sz="3000">
              <a:solidFill>
                <a:schemeClr val="lt1"/>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Makes it perfect for a ML model!</a:t>
            </a:r>
            <a:endParaRPr sz="3000">
              <a:solidFill>
                <a:schemeClr val="lt1"/>
              </a:solidFill>
              <a:latin typeface="IBM Plex Sans"/>
              <a:ea typeface="IBM Plex Sans"/>
              <a:cs typeface="IBM Plex Sans"/>
              <a:sym typeface="IBM Plex Sans"/>
            </a:endParaRPr>
          </a:p>
          <a:p>
            <a:pPr indent="0" lvl="0" marL="0" rtl="0" algn="l">
              <a:lnSpc>
                <a:spcPct val="200000"/>
              </a:lnSpc>
              <a:spcBef>
                <a:spcPts val="1200"/>
              </a:spcBef>
              <a:spcAft>
                <a:spcPts val="1200"/>
              </a:spcAft>
              <a:buNone/>
            </a:pPr>
            <a:r>
              <a:t/>
            </a:r>
            <a:endParaRPr sz="3000">
              <a:solidFill>
                <a:schemeClr val="lt1"/>
              </a:solidFill>
              <a:latin typeface="IBM Plex Sans"/>
              <a:ea typeface="IBM Plex Sans"/>
              <a:cs typeface="IBM Plex Sans"/>
              <a:sym typeface="IBM Plex Sans"/>
            </a:endParaRPr>
          </a:p>
        </p:txBody>
      </p:sp>
      <p:sp>
        <p:nvSpPr>
          <p:cNvPr id="199" name="Google Shape;199;p30"/>
          <p:cNvSpPr txBox="1"/>
          <p:nvPr/>
        </p:nvSpPr>
        <p:spPr>
          <a:xfrm>
            <a:off x="1014311" y="1219570"/>
            <a:ext cx="150258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Why ML?</a:t>
            </a:r>
            <a:endParaRPr sz="6500">
              <a:solidFill>
                <a:srgbClr val="353824"/>
              </a:solidFill>
              <a:latin typeface="IBM Plex Serif"/>
              <a:ea typeface="IBM Plex Serif"/>
              <a:cs typeface="IBM Plex Serif"/>
              <a:sym typeface="IBM Plex Serif"/>
            </a:endParaRPr>
          </a:p>
        </p:txBody>
      </p:sp>
      <p:cxnSp>
        <p:nvCxnSpPr>
          <p:cNvPr id="200" name="Google Shape;200;p30"/>
          <p:cNvCxnSpPr/>
          <p:nvPr/>
        </p:nvCxnSpPr>
        <p:spPr>
          <a:xfrm>
            <a:off x="1028700" y="1009650"/>
            <a:ext cx="16230600" cy="19200"/>
          </a:xfrm>
          <a:prstGeom prst="straightConnector1">
            <a:avLst/>
          </a:prstGeom>
          <a:noFill/>
          <a:ln cap="flat" cmpd="sng" w="19050">
            <a:solidFill>
              <a:srgbClr val="353824"/>
            </a:solidFill>
            <a:prstDash val="solid"/>
            <a:round/>
            <a:headEnd len="sm" w="sm" type="none"/>
            <a:tailEnd len="sm" w="sm" type="none"/>
          </a:ln>
        </p:spPr>
      </p:cxnSp>
      <p:pic>
        <p:nvPicPr>
          <p:cNvPr id="201" name="Google Shape;201;p30" title="Screenshot 2025-05-05 at 7.29.59 PM.png"/>
          <p:cNvPicPr preferRelativeResize="0"/>
          <p:nvPr/>
        </p:nvPicPr>
        <p:blipFill rotWithShape="1">
          <a:blip r:embed="rId3">
            <a:alphaModFix/>
          </a:blip>
          <a:srcRect b="0" l="1835" r="0" t="1234"/>
          <a:stretch/>
        </p:blipFill>
        <p:spPr>
          <a:xfrm>
            <a:off x="8652950" y="3503975"/>
            <a:ext cx="9306150" cy="5991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05" name="Shape 205"/>
        <p:cNvGrpSpPr/>
        <p:nvPr/>
      </p:nvGrpSpPr>
      <p:grpSpPr>
        <a:xfrm>
          <a:off x="0" y="0"/>
          <a:ext cx="0" cy="0"/>
          <a:chOff x="0" y="0"/>
          <a:chExt cx="0" cy="0"/>
        </a:xfrm>
      </p:grpSpPr>
      <p:sp>
        <p:nvSpPr>
          <p:cNvPr id="206" name="Google Shape;206;p31"/>
          <p:cNvSpPr txBox="1"/>
          <p:nvPr/>
        </p:nvSpPr>
        <p:spPr>
          <a:xfrm>
            <a:off x="1028700" y="2563168"/>
            <a:ext cx="16115100" cy="4309800"/>
          </a:xfrm>
          <a:prstGeom prst="rect">
            <a:avLst/>
          </a:prstGeom>
          <a:noFill/>
          <a:ln>
            <a:noFill/>
          </a:ln>
        </p:spPr>
        <p:txBody>
          <a:bodyPr anchorCtr="0" anchor="t" bIns="0" lIns="0" spcFirstLastPara="1" rIns="0" wrap="square" tIns="0">
            <a:spAutoFit/>
          </a:bodyPr>
          <a:lstStyle/>
          <a:p>
            <a:pPr indent="-419100" lvl="0" marL="457200" rtl="0" algn="l">
              <a:lnSpc>
                <a:spcPct val="200000"/>
              </a:lnSpc>
              <a:spcBef>
                <a:spcPts val="120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Windaq is inefficient and cumbersome</a:t>
            </a:r>
            <a:endParaRPr sz="3000">
              <a:solidFill>
                <a:schemeClr val="lt1"/>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Doesn’t work with ML</a:t>
            </a:r>
            <a:endParaRPr sz="3000">
              <a:solidFill>
                <a:schemeClr val="lt1"/>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Not extendable</a:t>
            </a:r>
            <a:endParaRPr sz="3000">
              <a:solidFill>
                <a:schemeClr val="lt1"/>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chemeClr val="lt1"/>
              </a:buClr>
              <a:buSzPts val="3000"/>
              <a:buFont typeface="IBM Plex Sans"/>
              <a:buChar char="●"/>
            </a:pPr>
            <a:r>
              <a:rPr lang="en-US" sz="3000">
                <a:solidFill>
                  <a:schemeClr val="lt1"/>
                </a:solidFill>
                <a:latin typeface="IBM Plex Sans"/>
                <a:ea typeface="IBM Plex Sans"/>
                <a:cs typeface="IBM Plex Sans"/>
                <a:sym typeface="IBM Plex Sans"/>
              </a:rPr>
              <a:t>Can’t plug models in</a:t>
            </a:r>
            <a:endParaRPr sz="3000">
              <a:solidFill>
                <a:schemeClr val="lt1"/>
              </a:solidFill>
              <a:latin typeface="IBM Plex Sans"/>
              <a:ea typeface="IBM Plex Sans"/>
              <a:cs typeface="IBM Plex Sans"/>
              <a:sym typeface="IBM Plex Sans"/>
            </a:endParaRPr>
          </a:p>
          <a:p>
            <a:pPr indent="0" lvl="0" marL="0" rtl="0" algn="l">
              <a:lnSpc>
                <a:spcPct val="200000"/>
              </a:lnSpc>
              <a:spcBef>
                <a:spcPts val="1200"/>
              </a:spcBef>
              <a:spcAft>
                <a:spcPts val="1200"/>
              </a:spcAft>
              <a:buNone/>
            </a:pPr>
            <a:r>
              <a:t/>
            </a:r>
            <a:endParaRPr sz="3000">
              <a:solidFill>
                <a:srgbClr val="F5F3EB"/>
              </a:solidFill>
              <a:latin typeface="IBM Plex Sans"/>
              <a:ea typeface="IBM Plex Sans"/>
              <a:cs typeface="IBM Plex Sans"/>
              <a:sym typeface="IBM Plex Sans"/>
            </a:endParaRPr>
          </a:p>
        </p:txBody>
      </p:sp>
      <p:sp>
        <p:nvSpPr>
          <p:cNvPr id="207" name="Google Shape;207;p31"/>
          <p:cNvSpPr txBox="1"/>
          <p:nvPr/>
        </p:nvSpPr>
        <p:spPr>
          <a:xfrm>
            <a:off x="1014211" y="1290870"/>
            <a:ext cx="150258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Why do they need a GUI?</a:t>
            </a:r>
            <a:endParaRPr sz="6500">
              <a:solidFill>
                <a:srgbClr val="353824"/>
              </a:solidFill>
              <a:latin typeface="IBM Plex Serif"/>
              <a:ea typeface="IBM Plex Serif"/>
              <a:cs typeface="IBM Plex Serif"/>
              <a:sym typeface="IBM Plex Serif"/>
            </a:endParaRPr>
          </a:p>
        </p:txBody>
      </p:sp>
      <p:cxnSp>
        <p:nvCxnSpPr>
          <p:cNvPr id="208" name="Google Shape;208;p31"/>
          <p:cNvCxnSpPr/>
          <p:nvPr/>
        </p:nvCxnSpPr>
        <p:spPr>
          <a:xfrm>
            <a:off x="1028700" y="1009650"/>
            <a:ext cx="16230600" cy="19200"/>
          </a:xfrm>
          <a:prstGeom prst="straightConnector1">
            <a:avLst/>
          </a:prstGeom>
          <a:noFill/>
          <a:ln cap="flat" cmpd="sng" w="19050">
            <a:solidFill>
              <a:srgbClr val="353824"/>
            </a:solidFill>
            <a:prstDash val="solid"/>
            <a:round/>
            <a:headEnd len="sm" w="sm" type="none"/>
            <a:tailEnd len="sm" w="sm" type="none"/>
          </a:ln>
        </p:spPr>
      </p:cxnSp>
      <p:pic>
        <p:nvPicPr>
          <p:cNvPr id="209" name="Google Shape;209;p31"/>
          <p:cNvPicPr preferRelativeResize="0"/>
          <p:nvPr/>
        </p:nvPicPr>
        <p:blipFill>
          <a:blip r:embed="rId3">
            <a:alphaModFix/>
          </a:blip>
          <a:stretch>
            <a:fillRect/>
          </a:stretch>
        </p:blipFill>
        <p:spPr>
          <a:xfrm>
            <a:off x="6266388" y="3429000"/>
            <a:ext cx="11303211" cy="6725200"/>
          </a:xfrm>
          <a:prstGeom prst="rect">
            <a:avLst/>
          </a:prstGeom>
          <a:noFill/>
          <a:ln cap="flat" cmpd="sng" w="38100">
            <a:solidFill>
              <a:srgbClr val="353824"/>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3EB"/>
        </a:solidFill>
      </p:bgPr>
    </p:bg>
    <p:spTree>
      <p:nvGrpSpPr>
        <p:cNvPr id="65" name="Shape 65"/>
        <p:cNvGrpSpPr/>
        <p:nvPr/>
      </p:nvGrpSpPr>
      <p:grpSpPr>
        <a:xfrm>
          <a:off x="0" y="0"/>
          <a:ext cx="0" cy="0"/>
          <a:chOff x="0" y="0"/>
          <a:chExt cx="0" cy="0"/>
        </a:xfrm>
      </p:grpSpPr>
      <p:sp>
        <p:nvSpPr>
          <p:cNvPr id="66" name="Google Shape;66;p14"/>
          <p:cNvSpPr txBox="1"/>
          <p:nvPr/>
        </p:nvSpPr>
        <p:spPr>
          <a:xfrm>
            <a:off x="8154955" y="1876767"/>
            <a:ext cx="9104400" cy="1354500"/>
          </a:xfrm>
          <a:prstGeom prst="rect">
            <a:avLst/>
          </a:prstGeom>
          <a:noFill/>
          <a:ln>
            <a:noFill/>
          </a:ln>
        </p:spPr>
        <p:txBody>
          <a:bodyPr anchorCtr="0" anchor="t" bIns="0" lIns="0" spcFirstLastPara="1" rIns="0" wrap="square" tIns="0">
            <a:spAutoFit/>
          </a:bodyPr>
          <a:lstStyle/>
          <a:p>
            <a:pPr indent="0" lvl="0" marL="0" marR="0" rtl="0" algn="l">
              <a:lnSpc>
                <a:spcPct val="120002"/>
              </a:lnSpc>
              <a:spcBef>
                <a:spcPts val="0"/>
              </a:spcBef>
              <a:spcAft>
                <a:spcPts val="0"/>
              </a:spcAft>
              <a:buNone/>
            </a:pPr>
            <a:r>
              <a:rPr lang="en-US" sz="8799">
                <a:solidFill>
                  <a:srgbClr val="353824"/>
                </a:solidFill>
                <a:latin typeface="IBM Plex Serif"/>
                <a:ea typeface="IBM Plex Serif"/>
                <a:cs typeface="IBM Plex Serif"/>
                <a:sym typeface="IBM Plex Serif"/>
              </a:rPr>
              <a:t>Outline</a:t>
            </a:r>
            <a:endParaRPr/>
          </a:p>
        </p:txBody>
      </p:sp>
      <p:sp>
        <p:nvSpPr>
          <p:cNvPr id="67" name="Google Shape;67;p14"/>
          <p:cNvSpPr txBox="1"/>
          <p:nvPr/>
        </p:nvSpPr>
        <p:spPr>
          <a:xfrm>
            <a:off x="9619970" y="4453770"/>
            <a:ext cx="76392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IBM Plex Sans"/>
                <a:ea typeface="IBM Plex Sans"/>
                <a:cs typeface="IBM Plex Sans"/>
                <a:sym typeface="IBM Plex Sans"/>
              </a:rPr>
              <a:t>Background</a:t>
            </a:r>
            <a:endParaRPr/>
          </a:p>
        </p:txBody>
      </p:sp>
      <p:sp>
        <p:nvSpPr>
          <p:cNvPr id="68" name="Google Shape;68;p14"/>
          <p:cNvSpPr txBox="1"/>
          <p:nvPr/>
        </p:nvSpPr>
        <p:spPr>
          <a:xfrm>
            <a:off x="9619970" y="5557600"/>
            <a:ext cx="76392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IBM Plex Sans"/>
                <a:ea typeface="IBM Plex Sans"/>
                <a:cs typeface="IBM Plex Sans"/>
                <a:sym typeface="IBM Plex Sans"/>
              </a:rPr>
              <a:t>Project Goals</a:t>
            </a:r>
            <a:endParaRPr/>
          </a:p>
        </p:txBody>
      </p:sp>
      <p:sp>
        <p:nvSpPr>
          <p:cNvPr id="69" name="Google Shape;69;p14"/>
          <p:cNvSpPr txBox="1"/>
          <p:nvPr/>
        </p:nvSpPr>
        <p:spPr>
          <a:xfrm>
            <a:off x="9619970" y="6668976"/>
            <a:ext cx="76392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IBM Plex Sans"/>
                <a:ea typeface="IBM Plex Sans"/>
                <a:cs typeface="IBM Plex Sans"/>
                <a:sym typeface="IBM Plex Sans"/>
              </a:rPr>
              <a:t>Accomplishments</a:t>
            </a:r>
            <a:endParaRPr/>
          </a:p>
        </p:txBody>
      </p:sp>
      <p:sp>
        <p:nvSpPr>
          <p:cNvPr id="70" name="Google Shape;70;p14"/>
          <p:cNvSpPr txBox="1"/>
          <p:nvPr/>
        </p:nvSpPr>
        <p:spPr>
          <a:xfrm>
            <a:off x="9619970" y="7780352"/>
            <a:ext cx="7639200" cy="461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000">
                <a:latin typeface="IBM Plex Sans"/>
                <a:ea typeface="IBM Plex Sans"/>
                <a:cs typeface="IBM Plex Sans"/>
                <a:sym typeface="IBM Plex Sans"/>
              </a:rPr>
              <a:t>Future Work</a:t>
            </a:r>
            <a:endParaRPr/>
          </a:p>
        </p:txBody>
      </p:sp>
      <p:sp>
        <p:nvSpPr>
          <p:cNvPr id="71" name="Google Shape;71;p14"/>
          <p:cNvSpPr txBox="1"/>
          <p:nvPr/>
        </p:nvSpPr>
        <p:spPr>
          <a:xfrm>
            <a:off x="8154955" y="4163490"/>
            <a:ext cx="890700" cy="8313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5400" u="none" cap="none" strike="noStrike">
                <a:solidFill>
                  <a:srgbClr val="353824"/>
                </a:solidFill>
                <a:latin typeface="IBM Plex Mono"/>
                <a:ea typeface="IBM Plex Mono"/>
                <a:cs typeface="IBM Plex Mono"/>
                <a:sym typeface="IBM Plex Mono"/>
              </a:rPr>
              <a:t>01</a:t>
            </a:r>
            <a:endParaRPr/>
          </a:p>
        </p:txBody>
      </p:sp>
      <p:sp>
        <p:nvSpPr>
          <p:cNvPr id="72" name="Google Shape;72;p14"/>
          <p:cNvSpPr txBox="1"/>
          <p:nvPr/>
        </p:nvSpPr>
        <p:spPr>
          <a:xfrm>
            <a:off x="8155011" y="5291049"/>
            <a:ext cx="890700" cy="8313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5400" u="none" cap="none" strike="noStrike">
                <a:solidFill>
                  <a:srgbClr val="353824"/>
                </a:solidFill>
                <a:latin typeface="IBM Plex Mono"/>
                <a:ea typeface="IBM Plex Mono"/>
                <a:cs typeface="IBM Plex Mono"/>
                <a:sym typeface="IBM Plex Mono"/>
              </a:rPr>
              <a:t>02</a:t>
            </a:r>
            <a:endParaRPr/>
          </a:p>
        </p:txBody>
      </p:sp>
      <p:sp>
        <p:nvSpPr>
          <p:cNvPr id="73" name="Google Shape;73;p14"/>
          <p:cNvSpPr txBox="1"/>
          <p:nvPr/>
        </p:nvSpPr>
        <p:spPr>
          <a:xfrm>
            <a:off x="8154955" y="6418613"/>
            <a:ext cx="890700" cy="8313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5400" u="none" cap="none" strike="noStrike">
                <a:solidFill>
                  <a:srgbClr val="353824"/>
                </a:solidFill>
                <a:latin typeface="IBM Plex Mono"/>
                <a:ea typeface="IBM Plex Mono"/>
                <a:cs typeface="IBM Plex Mono"/>
                <a:sym typeface="IBM Plex Mono"/>
              </a:rPr>
              <a:t>03</a:t>
            </a:r>
            <a:endParaRPr/>
          </a:p>
        </p:txBody>
      </p:sp>
      <p:sp>
        <p:nvSpPr>
          <p:cNvPr id="74" name="Google Shape;74;p14"/>
          <p:cNvSpPr txBox="1"/>
          <p:nvPr/>
        </p:nvSpPr>
        <p:spPr>
          <a:xfrm>
            <a:off x="8154955" y="7577451"/>
            <a:ext cx="890700" cy="831300"/>
          </a:xfrm>
          <a:prstGeom prst="rect">
            <a:avLst/>
          </a:prstGeom>
          <a:noFill/>
          <a:ln>
            <a:noFill/>
          </a:ln>
        </p:spPr>
        <p:txBody>
          <a:bodyPr anchorCtr="0" anchor="t" bIns="0" lIns="0" spcFirstLastPara="1" rIns="0" wrap="square" tIns="0">
            <a:spAutoFit/>
          </a:bodyPr>
          <a:lstStyle/>
          <a:p>
            <a:pPr indent="0" lvl="0" marL="0" marR="0" rtl="0" algn="ctr">
              <a:lnSpc>
                <a:spcPct val="139981"/>
              </a:lnSpc>
              <a:spcBef>
                <a:spcPts val="0"/>
              </a:spcBef>
              <a:spcAft>
                <a:spcPts val="0"/>
              </a:spcAft>
              <a:buNone/>
            </a:pPr>
            <a:r>
              <a:rPr b="0" i="0" lang="en-US" sz="5400" u="none" cap="none" strike="noStrike">
                <a:solidFill>
                  <a:srgbClr val="353824"/>
                </a:solidFill>
                <a:latin typeface="IBM Plex Mono"/>
                <a:ea typeface="IBM Plex Mono"/>
                <a:cs typeface="IBM Plex Mono"/>
                <a:sym typeface="IBM Plex Mono"/>
              </a:rPr>
              <a:t>04</a:t>
            </a:r>
            <a:endParaRPr/>
          </a:p>
        </p:txBody>
      </p:sp>
      <p:pic>
        <p:nvPicPr>
          <p:cNvPr id="75" name="Google Shape;75;p14"/>
          <p:cNvPicPr preferRelativeResize="0"/>
          <p:nvPr/>
        </p:nvPicPr>
        <p:blipFill rotWithShape="1">
          <a:blip r:embed="rId3">
            <a:alphaModFix/>
          </a:blip>
          <a:srcRect b="0" l="48504" r="0" t="0"/>
          <a:stretch/>
        </p:blipFill>
        <p:spPr>
          <a:xfrm>
            <a:off x="-2" y="741200"/>
            <a:ext cx="6445251" cy="9545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13" name="Shape 213"/>
        <p:cNvGrpSpPr/>
        <p:nvPr/>
      </p:nvGrpSpPr>
      <p:grpSpPr>
        <a:xfrm>
          <a:off x="0" y="0"/>
          <a:ext cx="0" cy="0"/>
          <a:chOff x="0" y="0"/>
          <a:chExt cx="0" cy="0"/>
        </a:xfrm>
      </p:grpSpPr>
      <p:sp>
        <p:nvSpPr>
          <p:cNvPr id="214" name="Google Shape;214;p32"/>
          <p:cNvSpPr/>
          <p:nvPr/>
        </p:nvSpPr>
        <p:spPr>
          <a:xfrm>
            <a:off x="10037350" y="3069150"/>
            <a:ext cx="6480000" cy="4148700"/>
          </a:xfrm>
          <a:prstGeom prst="rect">
            <a:avLst/>
          </a:prstGeom>
          <a:solidFill>
            <a:srgbClr val="EDE6D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2"/>
          <p:cNvSpPr/>
          <p:nvPr/>
        </p:nvSpPr>
        <p:spPr>
          <a:xfrm>
            <a:off x="1332000" y="3069150"/>
            <a:ext cx="6480000" cy="4148700"/>
          </a:xfrm>
          <a:prstGeom prst="rect">
            <a:avLst/>
          </a:prstGeom>
          <a:solidFill>
            <a:srgbClr val="EDE6D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32"/>
          <p:cNvSpPr txBox="1"/>
          <p:nvPr/>
        </p:nvSpPr>
        <p:spPr>
          <a:xfrm>
            <a:off x="978511" y="1237895"/>
            <a:ext cx="121701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Workflow</a:t>
            </a:r>
            <a:endParaRPr/>
          </a:p>
        </p:txBody>
      </p:sp>
      <p:sp>
        <p:nvSpPr>
          <p:cNvPr id="217" name="Google Shape;217;p32"/>
          <p:cNvSpPr txBox="1"/>
          <p:nvPr/>
        </p:nvSpPr>
        <p:spPr>
          <a:xfrm>
            <a:off x="1476833" y="3566900"/>
            <a:ext cx="6819600" cy="2912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None/>
            </a:pPr>
            <a:r>
              <a:rPr b="1" lang="en-US" sz="3200">
                <a:latin typeface="Cambria"/>
                <a:ea typeface="Cambria"/>
                <a:cs typeface="Cambria"/>
                <a:sym typeface="Cambria"/>
              </a:rPr>
              <a:t>Visualization (data-to-user)</a:t>
            </a:r>
            <a:endParaRPr b="1" sz="3200">
              <a:latin typeface="Cambria"/>
              <a:ea typeface="Cambria"/>
              <a:cs typeface="Cambria"/>
              <a:sym typeface="Cambria"/>
            </a:endParaRPr>
          </a:p>
          <a:p>
            <a:pPr indent="-298450" lvl="0" marL="457200" rtl="0" algn="l">
              <a:lnSpc>
                <a:spcPct val="115000"/>
              </a:lnSpc>
              <a:spcBef>
                <a:spcPts val="1200"/>
              </a:spcBef>
              <a:spcAft>
                <a:spcPts val="0"/>
              </a:spcAft>
              <a:buSzPts val="1100"/>
              <a:buChar char="●"/>
            </a:pPr>
            <a:r>
              <a:rPr lang="en-US" sz="3200">
                <a:latin typeface="Cambria"/>
                <a:ea typeface="Cambria"/>
                <a:cs typeface="Cambria"/>
                <a:sym typeface="Cambria"/>
              </a:rPr>
              <a:t>Labeled EPG data in time series</a:t>
            </a:r>
            <a:endParaRPr sz="3200">
              <a:latin typeface="Cambria"/>
              <a:ea typeface="Cambria"/>
              <a:cs typeface="Cambria"/>
              <a:sym typeface="Cambria"/>
            </a:endParaRPr>
          </a:p>
          <a:p>
            <a:pPr indent="-298450" lvl="0" marL="457200" rtl="0" algn="l">
              <a:lnSpc>
                <a:spcPct val="115000"/>
              </a:lnSpc>
              <a:spcBef>
                <a:spcPts val="0"/>
              </a:spcBef>
              <a:spcAft>
                <a:spcPts val="0"/>
              </a:spcAft>
              <a:buSzPts val="1100"/>
              <a:buChar char="●"/>
            </a:pPr>
            <a:r>
              <a:rPr lang="en-US" sz="3200">
                <a:latin typeface="Cambria"/>
                <a:ea typeface="Cambria"/>
                <a:cs typeface="Cambria"/>
                <a:sym typeface="Cambria"/>
              </a:rPr>
              <a:t>Color-coded regions highlighted</a:t>
            </a:r>
            <a:endParaRPr sz="3200">
              <a:latin typeface="Cambria"/>
              <a:ea typeface="Cambria"/>
              <a:cs typeface="Cambria"/>
              <a:sym typeface="Cambria"/>
            </a:endParaRPr>
          </a:p>
          <a:p>
            <a:pPr indent="-298450" lvl="0" marL="457200" rtl="0" algn="l">
              <a:lnSpc>
                <a:spcPct val="115000"/>
              </a:lnSpc>
              <a:spcBef>
                <a:spcPts val="0"/>
              </a:spcBef>
              <a:spcAft>
                <a:spcPts val="0"/>
              </a:spcAft>
              <a:buSzPts val="1100"/>
              <a:buChar char="●"/>
            </a:pPr>
            <a:r>
              <a:rPr lang="en-US" sz="3200">
                <a:latin typeface="Cambria"/>
                <a:ea typeface="Cambria"/>
                <a:cs typeface="Cambria"/>
                <a:sym typeface="Cambria"/>
              </a:rPr>
              <a:t>Overall modernized experience compared to Windaq</a:t>
            </a:r>
            <a:endParaRPr sz="3200">
              <a:latin typeface="Cambria"/>
              <a:ea typeface="Cambria"/>
              <a:cs typeface="Cambria"/>
              <a:sym typeface="Cambria"/>
            </a:endParaRPr>
          </a:p>
        </p:txBody>
      </p:sp>
      <p:sp>
        <p:nvSpPr>
          <p:cNvPr id="218" name="Google Shape;218;p32"/>
          <p:cNvSpPr txBox="1"/>
          <p:nvPr/>
        </p:nvSpPr>
        <p:spPr>
          <a:xfrm>
            <a:off x="10169650" y="3566900"/>
            <a:ext cx="6480000" cy="2912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None/>
            </a:pPr>
            <a:r>
              <a:rPr b="1" lang="en-US" sz="3200">
                <a:latin typeface="Cambria"/>
                <a:ea typeface="Cambria"/>
                <a:cs typeface="Cambria"/>
                <a:sym typeface="Cambria"/>
              </a:rPr>
              <a:t>Characterization (user-to-data)</a:t>
            </a:r>
            <a:endParaRPr b="1" sz="3200">
              <a:latin typeface="Cambria"/>
              <a:ea typeface="Cambria"/>
              <a:cs typeface="Cambria"/>
              <a:sym typeface="Cambria"/>
            </a:endParaRPr>
          </a:p>
          <a:p>
            <a:pPr indent="-298450" lvl="0" marL="457200" rtl="0" algn="l">
              <a:lnSpc>
                <a:spcPct val="115000"/>
              </a:lnSpc>
              <a:spcBef>
                <a:spcPts val="1200"/>
              </a:spcBef>
              <a:spcAft>
                <a:spcPts val="0"/>
              </a:spcAft>
              <a:buSzPts val="1100"/>
              <a:buChar char="●"/>
            </a:pPr>
            <a:r>
              <a:rPr lang="en-US" sz="3200">
                <a:latin typeface="Cambria"/>
                <a:ea typeface="Cambria"/>
                <a:cs typeface="Cambria"/>
                <a:sym typeface="Cambria"/>
              </a:rPr>
              <a:t>Apply the ML model to data</a:t>
            </a:r>
            <a:endParaRPr sz="3200">
              <a:latin typeface="Cambria"/>
              <a:ea typeface="Cambria"/>
              <a:cs typeface="Cambria"/>
              <a:sym typeface="Cambria"/>
            </a:endParaRPr>
          </a:p>
          <a:p>
            <a:pPr indent="-298450" lvl="0" marL="457200" rtl="0" algn="l">
              <a:lnSpc>
                <a:spcPct val="115000"/>
              </a:lnSpc>
              <a:spcBef>
                <a:spcPts val="0"/>
              </a:spcBef>
              <a:spcAft>
                <a:spcPts val="0"/>
              </a:spcAft>
              <a:buSzPts val="1100"/>
              <a:buChar char="●"/>
            </a:pPr>
            <a:r>
              <a:rPr lang="en-US" sz="3200">
                <a:latin typeface="Cambria"/>
                <a:ea typeface="Cambria"/>
                <a:cs typeface="Cambria"/>
                <a:sym typeface="Cambria"/>
              </a:rPr>
              <a:t>Adjust, delete, modify labels</a:t>
            </a:r>
            <a:endParaRPr sz="3200">
              <a:latin typeface="Cambria"/>
              <a:ea typeface="Cambria"/>
              <a:cs typeface="Cambria"/>
              <a:sym typeface="Cambria"/>
            </a:endParaRPr>
          </a:p>
          <a:p>
            <a:pPr indent="-298450" lvl="0" marL="457200" rtl="0" algn="l">
              <a:lnSpc>
                <a:spcPct val="115000"/>
              </a:lnSpc>
              <a:spcBef>
                <a:spcPts val="0"/>
              </a:spcBef>
              <a:spcAft>
                <a:spcPts val="0"/>
              </a:spcAft>
              <a:buSzPts val="1100"/>
              <a:buChar char="●"/>
            </a:pPr>
            <a:r>
              <a:rPr lang="en-US" sz="3200">
                <a:latin typeface="Cambria"/>
                <a:ea typeface="Cambria"/>
                <a:cs typeface="Cambria"/>
                <a:sym typeface="Cambria"/>
              </a:rPr>
              <a:t>Characterization without alterations to dataset</a:t>
            </a:r>
            <a:endParaRPr sz="3200">
              <a:latin typeface="Cambria"/>
              <a:ea typeface="Cambria"/>
              <a:cs typeface="Cambria"/>
              <a:sym typeface="Cambria"/>
            </a:endParaRPr>
          </a:p>
        </p:txBody>
      </p:sp>
      <p:sp>
        <p:nvSpPr>
          <p:cNvPr id="219" name="Google Shape;219;p32"/>
          <p:cNvSpPr/>
          <p:nvPr/>
        </p:nvSpPr>
        <p:spPr>
          <a:xfrm>
            <a:off x="4889250" y="712950"/>
            <a:ext cx="7742100" cy="2271300"/>
          </a:xfrm>
          <a:prstGeom prst="curvedDownArrow">
            <a:avLst>
              <a:gd fmla="val 25000" name="adj1"/>
              <a:gd fmla="val 50000" name="adj2"/>
              <a:gd fmla="val 2500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32"/>
          <p:cNvSpPr/>
          <p:nvPr/>
        </p:nvSpPr>
        <p:spPr>
          <a:xfrm rot="10800000">
            <a:off x="4572000" y="7302750"/>
            <a:ext cx="7742100" cy="2271300"/>
          </a:xfrm>
          <a:prstGeom prst="curvedDownArrow">
            <a:avLst>
              <a:gd fmla="val 25000" name="adj1"/>
              <a:gd fmla="val 50000" name="adj2"/>
              <a:gd fmla="val 25000" name="adj3"/>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21" name="Google Shape;221;p32"/>
          <p:cNvPicPr preferRelativeResize="0"/>
          <p:nvPr/>
        </p:nvPicPr>
        <p:blipFill rotWithShape="1">
          <a:blip r:embed="rId3">
            <a:alphaModFix/>
          </a:blip>
          <a:srcRect b="28314" l="7632" r="7843" t="14864"/>
          <a:stretch/>
        </p:blipFill>
        <p:spPr>
          <a:xfrm>
            <a:off x="5861050" y="6076900"/>
            <a:ext cx="1488341" cy="1000500"/>
          </a:xfrm>
          <a:prstGeom prst="rect">
            <a:avLst/>
          </a:prstGeom>
          <a:noFill/>
          <a:ln>
            <a:noFill/>
          </a:ln>
        </p:spPr>
      </p:pic>
      <p:pic>
        <p:nvPicPr>
          <p:cNvPr id="222" name="Google Shape;222;p32"/>
          <p:cNvPicPr preferRelativeResize="0"/>
          <p:nvPr/>
        </p:nvPicPr>
        <p:blipFill rotWithShape="1">
          <a:blip r:embed="rId4">
            <a:alphaModFix/>
          </a:blip>
          <a:srcRect b="33853" l="0" r="0" t="0"/>
          <a:stretch/>
        </p:blipFill>
        <p:spPr>
          <a:xfrm>
            <a:off x="14858423" y="6076905"/>
            <a:ext cx="1512567" cy="1000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26" name="Shape 226"/>
        <p:cNvGrpSpPr/>
        <p:nvPr/>
      </p:nvGrpSpPr>
      <p:grpSpPr>
        <a:xfrm>
          <a:off x="0" y="0"/>
          <a:ext cx="0" cy="0"/>
          <a:chOff x="0" y="0"/>
          <a:chExt cx="0" cy="0"/>
        </a:xfrm>
      </p:grpSpPr>
      <p:sp>
        <p:nvSpPr>
          <p:cNvPr id="227" name="Google Shape;227;p33"/>
          <p:cNvSpPr txBox="1"/>
          <p:nvPr/>
        </p:nvSpPr>
        <p:spPr>
          <a:xfrm>
            <a:off x="1028711" y="1290870"/>
            <a:ext cx="149361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The Software</a:t>
            </a:r>
            <a:endParaRPr>
              <a:solidFill>
                <a:srgbClr val="353824"/>
              </a:solidFill>
            </a:endParaRPr>
          </a:p>
        </p:txBody>
      </p:sp>
      <p:pic>
        <p:nvPicPr>
          <p:cNvPr id="228" name="Google Shape;228;p33" title="SCITO.png"/>
          <p:cNvPicPr preferRelativeResize="0"/>
          <p:nvPr/>
        </p:nvPicPr>
        <p:blipFill>
          <a:blip r:embed="rId3">
            <a:alphaModFix/>
          </a:blip>
          <a:stretch>
            <a:fillRect/>
          </a:stretch>
        </p:blipFill>
        <p:spPr>
          <a:xfrm>
            <a:off x="9000375" y="841120"/>
            <a:ext cx="8364433" cy="7690831"/>
          </a:xfrm>
          <a:prstGeom prst="rect">
            <a:avLst/>
          </a:prstGeom>
          <a:noFill/>
          <a:ln>
            <a:noFill/>
          </a:ln>
        </p:spPr>
      </p:pic>
      <p:sp>
        <p:nvSpPr>
          <p:cNvPr id="229" name="Google Shape;229;p33"/>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sp>
        <p:nvSpPr>
          <p:cNvPr id="230" name="Google Shape;230;p33"/>
          <p:cNvSpPr txBox="1"/>
          <p:nvPr/>
        </p:nvSpPr>
        <p:spPr>
          <a:xfrm>
            <a:off x="11188625" y="8379550"/>
            <a:ext cx="39879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7200">
                <a:solidFill>
                  <a:srgbClr val="353824"/>
                </a:solidFill>
                <a:latin typeface="IBM Plex Sans"/>
                <a:ea typeface="IBM Plex Sans"/>
                <a:cs typeface="IBM Plex Sans"/>
                <a:sym typeface="IBM Plex Sans"/>
              </a:rPr>
              <a:t>SCIDO</a:t>
            </a:r>
            <a:endParaRPr sz="7200">
              <a:solidFill>
                <a:srgbClr val="353824"/>
              </a:solidFill>
            </a:endParaRPr>
          </a:p>
        </p:txBody>
      </p:sp>
      <p:sp>
        <p:nvSpPr>
          <p:cNvPr id="231" name="Google Shape;231;p33"/>
          <p:cNvSpPr txBox="1"/>
          <p:nvPr/>
        </p:nvSpPr>
        <p:spPr>
          <a:xfrm>
            <a:off x="2067225" y="3983850"/>
            <a:ext cx="7860900" cy="3848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US" sz="5000">
                <a:solidFill>
                  <a:srgbClr val="353824"/>
                </a:solidFill>
                <a:latin typeface="IBM Plex Sans"/>
                <a:ea typeface="IBM Plex Sans"/>
                <a:cs typeface="IBM Plex Sans"/>
                <a:sym typeface="IBM Plex Sans"/>
              </a:rPr>
              <a:t>S</a:t>
            </a:r>
            <a:r>
              <a:rPr lang="en-US" sz="5000">
                <a:solidFill>
                  <a:srgbClr val="353824"/>
                </a:solidFill>
                <a:latin typeface="IBM Plex Sans"/>
                <a:ea typeface="IBM Plex Sans"/>
                <a:cs typeface="IBM Plex Sans"/>
                <a:sym typeface="IBM Plex Sans"/>
              </a:rPr>
              <a:t>upervised</a:t>
            </a:r>
            <a:endParaRPr sz="50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1" lang="en-US" sz="5000">
                <a:solidFill>
                  <a:srgbClr val="353824"/>
                </a:solidFill>
                <a:latin typeface="IBM Plex Sans"/>
                <a:ea typeface="IBM Plex Sans"/>
                <a:cs typeface="IBM Plex Sans"/>
                <a:sym typeface="IBM Plex Sans"/>
              </a:rPr>
              <a:t>C</a:t>
            </a:r>
            <a:r>
              <a:rPr lang="en-US" sz="5000">
                <a:solidFill>
                  <a:srgbClr val="353824"/>
                </a:solidFill>
                <a:latin typeface="IBM Plex Sans"/>
                <a:ea typeface="IBM Plex Sans"/>
                <a:cs typeface="IBM Plex Sans"/>
                <a:sym typeface="IBM Plex Sans"/>
              </a:rPr>
              <a:t>lassification of</a:t>
            </a:r>
            <a:endParaRPr sz="50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1" lang="en-US" sz="5000">
                <a:solidFill>
                  <a:srgbClr val="353824"/>
                </a:solidFill>
                <a:latin typeface="IBM Plex Sans"/>
                <a:ea typeface="IBM Plex Sans"/>
                <a:cs typeface="IBM Plex Sans"/>
                <a:sym typeface="IBM Plex Sans"/>
              </a:rPr>
              <a:t>I</a:t>
            </a:r>
            <a:r>
              <a:rPr lang="en-US" sz="5000">
                <a:solidFill>
                  <a:srgbClr val="353824"/>
                </a:solidFill>
                <a:latin typeface="IBM Plex Sans"/>
                <a:ea typeface="IBM Plex Sans"/>
                <a:cs typeface="IBM Plex Sans"/>
                <a:sym typeface="IBM Plex Sans"/>
              </a:rPr>
              <a:t>nsect</a:t>
            </a:r>
            <a:endParaRPr sz="50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1" lang="en-US" sz="5000">
                <a:solidFill>
                  <a:srgbClr val="353824"/>
                </a:solidFill>
                <a:latin typeface="IBM Plex Sans"/>
                <a:ea typeface="IBM Plex Sans"/>
                <a:cs typeface="IBM Plex Sans"/>
                <a:sym typeface="IBM Plex Sans"/>
              </a:rPr>
              <a:t>D</a:t>
            </a:r>
            <a:r>
              <a:rPr lang="en-US" sz="5000">
                <a:solidFill>
                  <a:srgbClr val="353824"/>
                </a:solidFill>
                <a:latin typeface="IBM Plex Sans"/>
                <a:ea typeface="IBM Plex Sans"/>
                <a:cs typeface="IBM Plex Sans"/>
                <a:sym typeface="IBM Plex Sans"/>
              </a:rPr>
              <a:t>ata and</a:t>
            </a:r>
            <a:endParaRPr sz="5000">
              <a:solidFill>
                <a:srgbClr val="353824"/>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b="1" lang="en-US" sz="5000">
                <a:solidFill>
                  <a:srgbClr val="353824"/>
                </a:solidFill>
                <a:latin typeface="IBM Plex Sans"/>
                <a:ea typeface="IBM Plex Sans"/>
                <a:cs typeface="IBM Plex Sans"/>
                <a:sym typeface="IBM Plex Sans"/>
              </a:rPr>
              <a:t>O</a:t>
            </a:r>
            <a:r>
              <a:rPr lang="en-US" sz="5000">
                <a:solidFill>
                  <a:srgbClr val="353824"/>
                </a:solidFill>
                <a:latin typeface="IBM Plex Sans"/>
                <a:ea typeface="IBM Plex Sans"/>
                <a:cs typeface="IBM Plex Sans"/>
                <a:sym typeface="IBM Plex Sans"/>
              </a:rPr>
              <a:t>bservations</a:t>
            </a:r>
            <a:endParaRPr sz="5000">
              <a:solidFill>
                <a:srgbClr val="353824"/>
              </a:solidFill>
              <a:latin typeface="IBM Plex Sans"/>
              <a:ea typeface="IBM Plex Sans"/>
              <a:cs typeface="IBM Plex Sans"/>
              <a:sym typeface="IBM Plex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35" name="Shape 235"/>
        <p:cNvGrpSpPr/>
        <p:nvPr/>
      </p:nvGrpSpPr>
      <p:grpSpPr>
        <a:xfrm>
          <a:off x="0" y="0"/>
          <a:ext cx="0" cy="0"/>
          <a:chOff x="0" y="0"/>
          <a:chExt cx="0" cy="0"/>
        </a:xfrm>
      </p:grpSpPr>
      <p:pic>
        <p:nvPicPr>
          <p:cNvPr id="236" name="Google Shape;236;p34" title="openfile.gif"/>
          <p:cNvPicPr preferRelativeResize="0"/>
          <p:nvPr/>
        </p:nvPicPr>
        <p:blipFill>
          <a:blip r:embed="rId3">
            <a:alphaModFix/>
          </a:blip>
          <a:stretch>
            <a:fillRect/>
          </a:stretch>
        </p:blipFill>
        <p:spPr>
          <a:xfrm>
            <a:off x="4982226" y="0"/>
            <a:ext cx="13305782" cy="10287000"/>
          </a:xfrm>
          <a:prstGeom prst="rect">
            <a:avLst/>
          </a:prstGeom>
          <a:noFill/>
          <a:ln>
            <a:noFill/>
          </a:ln>
        </p:spPr>
      </p:pic>
      <p:sp>
        <p:nvSpPr>
          <p:cNvPr id="237" name="Google Shape;237;p34"/>
          <p:cNvSpPr txBox="1"/>
          <p:nvPr/>
        </p:nvSpPr>
        <p:spPr>
          <a:xfrm>
            <a:off x="521600" y="953875"/>
            <a:ext cx="4050300" cy="220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Opening Files</a:t>
            </a:r>
            <a:endParaRPr>
              <a:solidFill>
                <a:srgbClr val="353824"/>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41" name="Shape 241"/>
        <p:cNvGrpSpPr/>
        <p:nvPr/>
      </p:nvGrpSpPr>
      <p:grpSpPr>
        <a:xfrm>
          <a:off x="0" y="0"/>
          <a:ext cx="0" cy="0"/>
          <a:chOff x="0" y="0"/>
          <a:chExt cx="0" cy="0"/>
        </a:xfrm>
      </p:grpSpPr>
      <p:sp>
        <p:nvSpPr>
          <p:cNvPr id="242" name="Google Shape;242;p35"/>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43" name="Google Shape;243;p35" title="probesplitter.gif"/>
          <p:cNvPicPr preferRelativeResize="0"/>
          <p:nvPr/>
        </p:nvPicPr>
        <p:blipFill>
          <a:blip r:embed="rId3">
            <a:alphaModFix/>
          </a:blip>
          <a:stretch>
            <a:fillRect/>
          </a:stretch>
        </p:blipFill>
        <p:spPr>
          <a:xfrm>
            <a:off x="4982213" y="0"/>
            <a:ext cx="13305779" cy="10287000"/>
          </a:xfrm>
          <a:prstGeom prst="rect">
            <a:avLst/>
          </a:prstGeom>
          <a:noFill/>
          <a:ln>
            <a:noFill/>
          </a:ln>
        </p:spPr>
      </p:pic>
      <p:sp>
        <p:nvSpPr>
          <p:cNvPr id="244" name="Google Shape;244;p35"/>
          <p:cNvSpPr txBox="1"/>
          <p:nvPr/>
        </p:nvSpPr>
        <p:spPr>
          <a:xfrm>
            <a:off x="521600" y="953875"/>
            <a:ext cx="4050300" cy="220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Probe Splitting</a:t>
            </a:r>
            <a:endParaRPr>
              <a:solidFill>
                <a:srgbClr val="353824"/>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48" name="Shape 248"/>
        <p:cNvGrpSpPr/>
        <p:nvPr/>
      </p:nvGrpSpPr>
      <p:grpSpPr>
        <a:xfrm>
          <a:off x="0" y="0"/>
          <a:ext cx="0" cy="0"/>
          <a:chOff x="0" y="0"/>
          <a:chExt cx="0" cy="0"/>
        </a:xfrm>
      </p:grpSpPr>
      <p:sp>
        <p:nvSpPr>
          <p:cNvPr id="249" name="Google Shape;249;p36"/>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50" name="Google Shape;250;p36" title="labeler.gif"/>
          <p:cNvPicPr preferRelativeResize="0"/>
          <p:nvPr/>
        </p:nvPicPr>
        <p:blipFill>
          <a:blip r:embed="rId3">
            <a:alphaModFix/>
          </a:blip>
          <a:stretch>
            <a:fillRect/>
          </a:stretch>
        </p:blipFill>
        <p:spPr>
          <a:xfrm>
            <a:off x="4982225" y="0"/>
            <a:ext cx="13305779" cy="10287000"/>
          </a:xfrm>
          <a:prstGeom prst="rect">
            <a:avLst/>
          </a:prstGeom>
          <a:noFill/>
          <a:ln>
            <a:noFill/>
          </a:ln>
        </p:spPr>
      </p:pic>
      <p:sp>
        <p:nvSpPr>
          <p:cNvPr id="251" name="Google Shape;251;p36"/>
          <p:cNvSpPr txBox="1"/>
          <p:nvPr/>
        </p:nvSpPr>
        <p:spPr>
          <a:xfrm>
            <a:off x="521600" y="953875"/>
            <a:ext cx="4050300" cy="220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ML Labeling</a:t>
            </a:r>
            <a:endParaRPr>
              <a:solidFill>
                <a:srgbClr val="35382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55" name="Shape 255"/>
        <p:cNvGrpSpPr/>
        <p:nvPr/>
      </p:nvGrpSpPr>
      <p:grpSpPr>
        <a:xfrm>
          <a:off x="0" y="0"/>
          <a:ext cx="0" cy="0"/>
          <a:chOff x="0" y="0"/>
          <a:chExt cx="0" cy="0"/>
        </a:xfrm>
      </p:grpSpPr>
      <p:sp>
        <p:nvSpPr>
          <p:cNvPr id="256" name="Google Shape;256;p37"/>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57" name="Google Shape;257;p37" title="navigation.gif"/>
          <p:cNvPicPr preferRelativeResize="0"/>
          <p:nvPr/>
        </p:nvPicPr>
        <p:blipFill>
          <a:blip r:embed="rId3">
            <a:alphaModFix/>
          </a:blip>
          <a:stretch>
            <a:fillRect/>
          </a:stretch>
        </p:blipFill>
        <p:spPr>
          <a:xfrm>
            <a:off x="4982225" y="0"/>
            <a:ext cx="13305779" cy="10287000"/>
          </a:xfrm>
          <a:prstGeom prst="rect">
            <a:avLst/>
          </a:prstGeom>
          <a:noFill/>
          <a:ln>
            <a:noFill/>
          </a:ln>
        </p:spPr>
      </p:pic>
      <p:sp>
        <p:nvSpPr>
          <p:cNvPr id="258" name="Google Shape;258;p37"/>
          <p:cNvSpPr txBox="1"/>
          <p:nvPr/>
        </p:nvSpPr>
        <p:spPr>
          <a:xfrm>
            <a:off x="521600" y="953875"/>
            <a:ext cx="4050300" cy="220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Viewing &amp; Editing</a:t>
            </a:r>
            <a:endParaRPr>
              <a:solidFill>
                <a:srgbClr val="353824"/>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62" name="Shape 262"/>
        <p:cNvGrpSpPr/>
        <p:nvPr/>
      </p:nvGrpSpPr>
      <p:grpSpPr>
        <a:xfrm>
          <a:off x="0" y="0"/>
          <a:ext cx="0" cy="0"/>
          <a:chOff x="0" y="0"/>
          <a:chExt cx="0" cy="0"/>
        </a:xfrm>
      </p:grpSpPr>
      <p:sp>
        <p:nvSpPr>
          <p:cNvPr id="263" name="Google Shape;263;p38"/>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64" name="Google Shape;264;p38" title="settings.gif"/>
          <p:cNvPicPr preferRelativeResize="0"/>
          <p:nvPr/>
        </p:nvPicPr>
        <p:blipFill>
          <a:blip r:embed="rId3">
            <a:alphaModFix/>
          </a:blip>
          <a:stretch>
            <a:fillRect/>
          </a:stretch>
        </p:blipFill>
        <p:spPr>
          <a:xfrm>
            <a:off x="4982225" y="0"/>
            <a:ext cx="13305779" cy="10287000"/>
          </a:xfrm>
          <a:prstGeom prst="rect">
            <a:avLst/>
          </a:prstGeom>
          <a:noFill/>
          <a:ln>
            <a:noFill/>
          </a:ln>
        </p:spPr>
      </p:pic>
      <p:sp>
        <p:nvSpPr>
          <p:cNvPr id="265" name="Google Shape;265;p38"/>
          <p:cNvSpPr txBox="1"/>
          <p:nvPr/>
        </p:nvSpPr>
        <p:spPr>
          <a:xfrm>
            <a:off x="521600" y="953875"/>
            <a:ext cx="4050300" cy="220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Chart Visuals</a:t>
            </a:r>
            <a:endParaRPr>
              <a:solidFill>
                <a:srgbClr val="353824"/>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8DCC4"/>
        </a:solidFill>
      </p:bgPr>
    </p:bg>
    <p:spTree>
      <p:nvGrpSpPr>
        <p:cNvPr id="269" name="Shape 269"/>
        <p:cNvGrpSpPr/>
        <p:nvPr/>
      </p:nvGrpSpPr>
      <p:grpSpPr>
        <a:xfrm>
          <a:off x="0" y="0"/>
          <a:ext cx="0" cy="0"/>
          <a:chOff x="0" y="0"/>
          <a:chExt cx="0" cy="0"/>
        </a:xfrm>
      </p:grpSpPr>
      <p:sp>
        <p:nvSpPr>
          <p:cNvPr id="270" name="Google Shape;270;p39"/>
          <p:cNvSpPr txBox="1"/>
          <p:nvPr/>
        </p:nvSpPr>
        <p:spPr>
          <a:xfrm>
            <a:off x="-204850" y="-1054925"/>
            <a:ext cx="1769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pic>
        <p:nvPicPr>
          <p:cNvPr id="271" name="Google Shape;271;p39" title="save.gif"/>
          <p:cNvPicPr preferRelativeResize="0"/>
          <p:nvPr/>
        </p:nvPicPr>
        <p:blipFill>
          <a:blip r:embed="rId3">
            <a:alphaModFix/>
          </a:blip>
          <a:stretch>
            <a:fillRect/>
          </a:stretch>
        </p:blipFill>
        <p:spPr>
          <a:xfrm>
            <a:off x="4982225" y="0"/>
            <a:ext cx="13305779" cy="10287000"/>
          </a:xfrm>
          <a:prstGeom prst="rect">
            <a:avLst/>
          </a:prstGeom>
          <a:noFill/>
          <a:ln>
            <a:noFill/>
          </a:ln>
        </p:spPr>
      </p:pic>
      <p:sp>
        <p:nvSpPr>
          <p:cNvPr id="272" name="Google Shape;272;p39"/>
          <p:cNvSpPr txBox="1"/>
          <p:nvPr/>
        </p:nvSpPr>
        <p:spPr>
          <a:xfrm>
            <a:off x="521600" y="953875"/>
            <a:ext cx="4050300" cy="22011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353824"/>
                </a:solidFill>
                <a:latin typeface="IBM Plex Serif"/>
                <a:ea typeface="IBM Plex Serif"/>
                <a:cs typeface="IBM Plex Serif"/>
                <a:sym typeface="IBM Plex Serif"/>
              </a:rPr>
              <a:t>Saving Files</a:t>
            </a:r>
            <a:endParaRPr>
              <a:solidFill>
                <a:srgbClr val="353824"/>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276" name="Shape 276"/>
        <p:cNvGrpSpPr/>
        <p:nvPr/>
      </p:nvGrpSpPr>
      <p:grpSpPr>
        <a:xfrm>
          <a:off x="0" y="0"/>
          <a:ext cx="0" cy="0"/>
          <a:chOff x="0" y="0"/>
          <a:chExt cx="0" cy="0"/>
        </a:xfrm>
      </p:grpSpPr>
      <p:sp>
        <p:nvSpPr>
          <p:cNvPr id="277" name="Google Shape;277;p40"/>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The Data</a:t>
            </a:r>
            <a:endParaRPr/>
          </a:p>
        </p:txBody>
      </p:sp>
      <p:cxnSp>
        <p:nvCxnSpPr>
          <p:cNvPr id="278" name="Google Shape;278;p40"/>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279" name="Google Shape;279;p40"/>
          <p:cNvSpPr txBox="1"/>
          <p:nvPr/>
        </p:nvSpPr>
        <p:spPr>
          <a:xfrm>
            <a:off x="1312825" y="2553400"/>
            <a:ext cx="10992000" cy="7146300"/>
          </a:xfrm>
          <a:prstGeom prst="rect">
            <a:avLst/>
          </a:prstGeom>
          <a:noFill/>
          <a:ln>
            <a:noFill/>
          </a:ln>
        </p:spPr>
        <p:txBody>
          <a:bodyPr anchorCtr="0" anchor="t" bIns="91425" lIns="91425" spcFirstLastPara="1" rIns="91425" wrap="square" tIns="91425">
            <a:noAutofit/>
          </a:bodyPr>
          <a:lstStyle/>
          <a:p>
            <a:pPr indent="-508000" lvl="0" marL="457200" rtl="0" algn="l">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Annotated EPG recordings</a:t>
            </a:r>
            <a:endParaRPr sz="4400">
              <a:solidFill>
                <a:srgbClr val="F5F3EB"/>
              </a:solidFill>
              <a:latin typeface="IBM Plex Sans"/>
              <a:ea typeface="IBM Plex Sans"/>
              <a:cs typeface="IBM Plex Sans"/>
              <a:sym typeface="IBM Plex Sans"/>
            </a:endParaRPr>
          </a:p>
          <a:p>
            <a:pPr indent="-508000" lvl="0" marL="457200" rtl="0" algn="l">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62 files</a:t>
            </a:r>
            <a:endParaRPr sz="4400">
              <a:solidFill>
                <a:srgbClr val="F5F3EB"/>
              </a:solidFill>
              <a:latin typeface="IBM Plex Sans"/>
              <a:ea typeface="IBM Plex Sans"/>
              <a:cs typeface="IBM Plex Sans"/>
              <a:sym typeface="IBM Plex Sans"/>
            </a:endParaRPr>
          </a:p>
          <a:p>
            <a:pPr indent="-508000" lvl="0" marL="457200" rtl="0" algn="l">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94 probes</a:t>
            </a:r>
            <a:endParaRPr sz="4400">
              <a:solidFill>
                <a:srgbClr val="F5F3EB"/>
              </a:solidFill>
              <a:latin typeface="IBM Plex Sans"/>
              <a:ea typeface="IBM Plex Sans"/>
              <a:cs typeface="IBM Plex Sans"/>
              <a:sym typeface="IBM Plex Sans"/>
            </a:endParaRPr>
          </a:p>
          <a:p>
            <a:pPr indent="-508000" lvl="0" marL="457200" rtl="0" algn="l">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about</a:t>
            </a:r>
            <a:r>
              <a:rPr lang="en-US" sz="4400">
                <a:solidFill>
                  <a:srgbClr val="F5F3EB"/>
                </a:solidFill>
                <a:latin typeface="IBM Plex Sans"/>
                <a:ea typeface="IBM Plex Sans"/>
                <a:cs typeface="IBM Plex Sans"/>
                <a:sym typeface="IBM Plex Sans"/>
              </a:rPr>
              <a:t> 11 hours of probing data</a:t>
            </a:r>
            <a:endParaRPr sz="44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t/>
            </a:r>
            <a:endParaRPr sz="44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4400">
                <a:solidFill>
                  <a:srgbClr val="F5F3EB"/>
                </a:solidFill>
                <a:latin typeface="IBM Plex Sans"/>
                <a:ea typeface="IBM Plex Sans"/>
                <a:cs typeface="IBM Plex Sans"/>
                <a:sym typeface="IBM Plex Sans"/>
              </a:rPr>
              <a:t>Highly i</a:t>
            </a:r>
            <a:r>
              <a:rPr lang="en-US" sz="4400">
                <a:solidFill>
                  <a:srgbClr val="F5F3EB"/>
                </a:solidFill>
                <a:latin typeface="IBM Plex Sans"/>
                <a:ea typeface="IBM Plex Sans"/>
                <a:cs typeface="IBM Plex Sans"/>
                <a:sym typeface="IBM Plex Sans"/>
              </a:rPr>
              <a:t>mbalanced data</a:t>
            </a:r>
            <a:endParaRPr sz="44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t/>
            </a:r>
            <a:endParaRPr sz="44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t/>
            </a:r>
            <a:endParaRPr sz="44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4400">
                <a:solidFill>
                  <a:srgbClr val="F5F3EB"/>
                </a:solidFill>
                <a:latin typeface="IBM Plex Sans"/>
                <a:ea typeface="IBM Plex Sans"/>
                <a:cs typeface="IBM Plex Sans"/>
                <a:sym typeface="IBM Plex Sans"/>
              </a:rPr>
              <a:t>L: searching for a blood vessel</a:t>
            </a:r>
            <a:endParaRPr sz="44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4400">
                <a:solidFill>
                  <a:srgbClr val="F5F3EB"/>
                </a:solidFill>
                <a:latin typeface="IBM Plex Sans"/>
                <a:ea typeface="IBM Plex Sans"/>
                <a:cs typeface="IBM Plex Sans"/>
                <a:sym typeface="IBM Plex Sans"/>
              </a:rPr>
              <a:t>M: sucking blood</a:t>
            </a:r>
            <a:endParaRPr sz="4400">
              <a:solidFill>
                <a:srgbClr val="F5F3EB"/>
              </a:solidFill>
              <a:latin typeface="IBM Plex Sans"/>
              <a:ea typeface="IBM Plex Sans"/>
              <a:cs typeface="IBM Plex Sans"/>
              <a:sym typeface="IBM Plex Sans"/>
            </a:endParaRPr>
          </a:p>
          <a:p>
            <a:pPr indent="0" lvl="0" marL="0" rtl="0" algn="l">
              <a:spcBef>
                <a:spcPts val="0"/>
              </a:spcBef>
              <a:spcAft>
                <a:spcPts val="0"/>
              </a:spcAft>
              <a:buNone/>
            </a:pPr>
            <a:r>
              <a:rPr lang="en-US" sz="4400">
                <a:solidFill>
                  <a:srgbClr val="F5F3EB"/>
                </a:solidFill>
                <a:latin typeface="IBM Plex Sans"/>
                <a:ea typeface="IBM Plex Sans"/>
                <a:cs typeface="IBM Plex Sans"/>
                <a:sym typeface="IBM Plex Sans"/>
              </a:rPr>
              <a:t>W: withdrawal</a:t>
            </a:r>
            <a:endParaRPr sz="4400">
              <a:solidFill>
                <a:srgbClr val="F5F3EB"/>
              </a:solidFill>
              <a:latin typeface="IBM Plex Sans"/>
              <a:ea typeface="IBM Plex Sans"/>
              <a:cs typeface="IBM Plex Sans"/>
              <a:sym typeface="IBM Plex Sans"/>
            </a:endParaRPr>
          </a:p>
        </p:txBody>
      </p:sp>
      <p:pic>
        <p:nvPicPr>
          <p:cNvPr id="280" name="Google Shape;280;p40"/>
          <p:cNvPicPr preferRelativeResize="0"/>
          <p:nvPr/>
        </p:nvPicPr>
        <p:blipFill>
          <a:blip r:embed="rId3">
            <a:alphaModFix/>
          </a:blip>
          <a:stretch>
            <a:fillRect/>
          </a:stretch>
        </p:blipFill>
        <p:spPr>
          <a:xfrm>
            <a:off x="10548625" y="4035389"/>
            <a:ext cx="7295974" cy="41823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53824"/>
        </a:solidFill>
      </p:bgPr>
    </p:bg>
    <p:spTree>
      <p:nvGrpSpPr>
        <p:cNvPr id="284" name="Shape 284"/>
        <p:cNvGrpSpPr/>
        <p:nvPr/>
      </p:nvGrpSpPr>
      <p:grpSpPr>
        <a:xfrm>
          <a:off x="0" y="0"/>
          <a:ext cx="0" cy="0"/>
          <a:chOff x="0" y="0"/>
          <a:chExt cx="0" cy="0"/>
        </a:xfrm>
      </p:grpSpPr>
      <p:sp>
        <p:nvSpPr>
          <p:cNvPr id="285" name="Google Shape;285;p41"/>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Convolutions</a:t>
            </a:r>
            <a:endParaRPr sz="6500">
              <a:solidFill>
                <a:srgbClr val="F5F3EB"/>
              </a:solidFill>
              <a:latin typeface="IBM Plex Serif"/>
              <a:ea typeface="IBM Plex Serif"/>
              <a:cs typeface="IBM Plex Serif"/>
              <a:sym typeface="IBM Plex Serif"/>
            </a:endParaRPr>
          </a:p>
        </p:txBody>
      </p:sp>
      <p:cxnSp>
        <p:nvCxnSpPr>
          <p:cNvPr id="286" name="Google Shape;286;p41"/>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287" name="Google Shape;287;p41"/>
          <p:cNvPicPr preferRelativeResize="0"/>
          <p:nvPr/>
        </p:nvPicPr>
        <p:blipFill>
          <a:blip r:embed="rId3">
            <a:alphaModFix/>
          </a:blip>
          <a:stretch>
            <a:fillRect/>
          </a:stretch>
        </p:blipFill>
        <p:spPr>
          <a:xfrm>
            <a:off x="520925" y="2355470"/>
            <a:ext cx="9397862" cy="76908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79" name="Shape 79"/>
        <p:cNvGrpSpPr/>
        <p:nvPr/>
      </p:nvGrpSpPr>
      <p:grpSpPr>
        <a:xfrm>
          <a:off x="0" y="0"/>
          <a:ext cx="0" cy="0"/>
          <a:chOff x="0" y="0"/>
          <a:chExt cx="0" cy="0"/>
        </a:xfrm>
      </p:grpSpPr>
      <p:cxnSp>
        <p:nvCxnSpPr>
          <p:cNvPr id="80" name="Google Shape;80;p15"/>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81" name="Google Shape;81;p15"/>
          <p:cNvPicPr preferRelativeResize="0"/>
          <p:nvPr/>
        </p:nvPicPr>
        <p:blipFill>
          <a:blip r:embed="rId3">
            <a:alphaModFix/>
          </a:blip>
          <a:stretch>
            <a:fillRect/>
          </a:stretch>
        </p:blipFill>
        <p:spPr>
          <a:xfrm>
            <a:off x="4857750" y="1214100"/>
            <a:ext cx="8572500" cy="8572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53824"/>
        </a:solidFill>
      </p:bgPr>
    </p:bg>
    <p:spTree>
      <p:nvGrpSpPr>
        <p:cNvPr id="291" name="Shape 291"/>
        <p:cNvGrpSpPr/>
        <p:nvPr/>
      </p:nvGrpSpPr>
      <p:grpSpPr>
        <a:xfrm>
          <a:off x="0" y="0"/>
          <a:ext cx="0" cy="0"/>
          <a:chOff x="0" y="0"/>
          <a:chExt cx="0" cy="0"/>
        </a:xfrm>
      </p:grpSpPr>
      <p:sp>
        <p:nvSpPr>
          <p:cNvPr id="292" name="Google Shape;292;p42"/>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Convolutions</a:t>
            </a:r>
            <a:endParaRPr sz="6500">
              <a:solidFill>
                <a:srgbClr val="F5F3EB"/>
              </a:solidFill>
              <a:latin typeface="IBM Plex Serif"/>
              <a:ea typeface="IBM Plex Serif"/>
              <a:cs typeface="IBM Plex Serif"/>
              <a:sym typeface="IBM Plex Serif"/>
            </a:endParaRPr>
          </a:p>
        </p:txBody>
      </p:sp>
      <p:cxnSp>
        <p:nvCxnSpPr>
          <p:cNvPr id="293" name="Google Shape;293;p42"/>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294" name="Google Shape;294;p42"/>
          <p:cNvPicPr preferRelativeResize="0"/>
          <p:nvPr/>
        </p:nvPicPr>
        <p:blipFill>
          <a:blip r:embed="rId3">
            <a:alphaModFix/>
          </a:blip>
          <a:stretch>
            <a:fillRect/>
          </a:stretch>
        </p:blipFill>
        <p:spPr>
          <a:xfrm>
            <a:off x="10922600" y="3428995"/>
            <a:ext cx="6400800" cy="3810000"/>
          </a:xfrm>
          <a:prstGeom prst="rect">
            <a:avLst/>
          </a:prstGeom>
          <a:noFill/>
          <a:ln>
            <a:noFill/>
          </a:ln>
        </p:spPr>
      </p:pic>
      <p:pic>
        <p:nvPicPr>
          <p:cNvPr id="295" name="Google Shape;295;p42"/>
          <p:cNvPicPr preferRelativeResize="0"/>
          <p:nvPr/>
        </p:nvPicPr>
        <p:blipFill>
          <a:blip r:embed="rId4">
            <a:alphaModFix/>
          </a:blip>
          <a:stretch>
            <a:fillRect/>
          </a:stretch>
        </p:blipFill>
        <p:spPr>
          <a:xfrm>
            <a:off x="520925" y="2355470"/>
            <a:ext cx="9397862" cy="769082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299" name="Shape 299"/>
        <p:cNvGrpSpPr/>
        <p:nvPr/>
      </p:nvGrpSpPr>
      <p:grpSpPr>
        <a:xfrm>
          <a:off x="0" y="0"/>
          <a:ext cx="0" cy="0"/>
          <a:chOff x="0" y="0"/>
          <a:chExt cx="0" cy="0"/>
        </a:xfrm>
      </p:grpSpPr>
      <p:sp>
        <p:nvSpPr>
          <p:cNvPr id="300" name="Google Shape;300;p43"/>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What is a UNet</a:t>
            </a:r>
            <a:endParaRPr sz="6500">
              <a:solidFill>
                <a:srgbClr val="F5F3EB"/>
              </a:solidFill>
              <a:latin typeface="IBM Plex Serif"/>
              <a:ea typeface="IBM Plex Serif"/>
              <a:cs typeface="IBM Plex Serif"/>
              <a:sym typeface="IBM Plex Serif"/>
            </a:endParaRPr>
          </a:p>
        </p:txBody>
      </p:sp>
      <p:cxnSp>
        <p:nvCxnSpPr>
          <p:cNvPr id="301" name="Google Shape;301;p43"/>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302" name="Google Shape;302;p43"/>
          <p:cNvPicPr preferRelativeResize="0"/>
          <p:nvPr/>
        </p:nvPicPr>
        <p:blipFill>
          <a:blip r:embed="rId3">
            <a:alphaModFix/>
          </a:blip>
          <a:stretch>
            <a:fillRect/>
          </a:stretch>
        </p:blipFill>
        <p:spPr>
          <a:xfrm>
            <a:off x="3166800" y="2439880"/>
            <a:ext cx="11954401" cy="7553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06" name="Shape 306"/>
        <p:cNvGrpSpPr/>
        <p:nvPr/>
      </p:nvGrpSpPr>
      <p:grpSpPr>
        <a:xfrm>
          <a:off x="0" y="0"/>
          <a:ext cx="0" cy="0"/>
          <a:chOff x="0" y="0"/>
          <a:chExt cx="0" cy="0"/>
        </a:xfrm>
      </p:grpSpPr>
      <p:sp>
        <p:nvSpPr>
          <p:cNvPr id="307" name="Google Shape;307;p44"/>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A Problem: Receptive Field</a:t>
            </a:r>
            <a:endParaRPr sz="6500">
              <a:solidFill>
                <a:srgbClr val="F5F3EB"/>
              </a:solidFill>
              <a:latin typeface="IBM Plex Serif"/>
              <a:ea typeface="IBM Plex Serif"/>
              <a:cs typeface="IBM Plex Serif"/>
              <a:sym typeface="IBM Plex Serif"/>
            </a:endParaRPr>
          </a:p>
        </p:txBody>
      </p:sp>
      <p:cxnSp>
        <p:nvCxnSpPr>
          <p:cNvPr id="308" name="Google Shape;308;p44"/>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309" name="Google Shape;309;p44"/>
          <p:cNvPicPr preferRelativeResize="0"/>
          <p:nvPr/>
        </p:nvPicPr>
        <p:blipFill rotWithShape="1">
          <a:blip r:embed="rId3">
            <a:alphaModFix/>
          </a:blip>
          <a:srcRect b="7944" l="0" r="50223" t="0"/>
          <a:stretch/>
        </p:blipFill>
        <p:spPr>
          <a:xfrm>
            <a:off x="3056675" y="2972550"/>
            <a:ext cx="4736000" cy="5754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13" name="Shape 313"/>
        <p:cNvGrpSpPr/>
        <p:nvPr/>
      </p:nvGrpSpPr>
      <p:grpSpPr>
        <a:xfrm>
          <a:off x="0" y="0"/>
          <a:ext cx="0" cy="0"/>
          <a:chOff x="0" y="0"/>
          <a:chExt cx="0" cy="0"/>
        </a:xfrm>
      </p:grpSpPr>
      <p:sp>
        <p:nvSpPr>
          <p:cNvPr id="314" name="Google Shape;314;p45"/>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Adding Attention</a:t>
            </a:r>
            <a:endParaRPr sz="6500">
              <a:solidFill>
                <a:srgbClr val="F5F3EB"/>
              </a:solidFill>
              <a:latin typeface="IBM Plex Serif"/>
              <a:ea typeface="IBM Plex Serif"/>
              <a:cs typeface="IBM Plex Serif"/>
              <a:sym typeface="IBM Plex Serif"/>
            </a:endParaRPr>
          </a:p>
        </p:txBody>
      </p:sp>
      <p:cxnSp>
        <p:nvCxnSpPr>
          <p:cNvPr id="315" name="Google Shape;315;p45"/>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316" name="Google Shape;316;p45"/>
          <p:cNvPicPr preferRelativeResize="0"/>
          <p:nvPr/>
        </p:nvPicPr>
        <p:blipFill>
          <a:blip r:embed="rId3">
            <a:alphaModFix/>
          </a:blip>
          <a:stretch>
            <a:fillRect/>
          </a:stretch>
        </p:blipFill>
        <p:spPr>
          <a:xfrm>
            <a:off x="3166800" y="2439880"/>
            <a:ext cx="11954401" cy="7553224"/>
          </a:xfrm>
          <a:prstGeom prst="rect">
            <a:avLst/>
          </a:prstGeom>
          <a:noFill/>
          <a:ln>
            <a:noFill/>
          </a:ln>
        </p:spPr>
      </p:pic>
      <p:sp>
        <p:nvSpPr>
          <p:cNvPr id="317" name="Google Shape;317;p45"/>
          <p:cNvSpPr/>
          <p:nvPr/>
        </p:nvSpPr>
        <p:spPr>
          <a:xfrm>
            <a:off x="6871108" y="7861453"/>
            <a:ext cx="3909525" cy="1108425"/>
          </a:xfrm>
          <a:custGeom>
            <a:rect b="b" l="l" r="r" t="t"/>
            <a:pathLst>
              <a:path extrusionOk="0" h="44337" w="156381">
                <a:moveTo>
                  <a:pt x="145182" y="17332"/>
                </a:moveTo>
                <a:cubicBezTo>
                  <a:pt x="136961" y="9114"/>
                  <a:pt x="123318" y="8989"/>
                  <a:pt x="111853" y="7078"/>
                </a:cubicBezTo>
                <a:cubicBezTo>
                  <a:pt x="95748" y="4394"/>
                  <a:pt x="79402" y="3428"/>
                  <a:pt x="63142" y="1950"/>
                </a:cubicBezTo>
                <a:cubicBezTo>
                  <a:pt x="49098" y="673"/>
                  <a:pt x="34218" y="-1870"/>
                  <a:pt x="20840" y="2591"/>
                </a:cubicBezTo>
                <a:cubicBezTo>
                  <a:pt x="10139" y="6159"/>
                  <a:pt x="-1881" y="18449"/>
                  <a:pt x="331" y="29510"/>
                </a:cubicBezTo>
                <a:cubicBezTo>
                  <a:pt x="1943" y="37569"/>
                  <a:pt x="14015" y="39696"/>
                  <a:pt x="22122" y="41047"/>
                </a:cubicBezTo>
                <a:cubicBezTo>
                  <a:pt x="36256" y="43403"/>
                  <a:pt x="50847" y="44747"/>
                  <a:pt x="65065" y="42970"/>
                </a:cubicBezTo>
                <a:cubicBezTo>
                  <a:pt x="78421" y="41300"/>
                  <a:pt x="92502" y="46668"/>
                  <a:pt x="105444" y="42970"/>
                </a:cubicBezTo>
                <a:cubicBezTo>
                  <a:pt x="112245" y="41027"/>
                  <a:pt x="117713" y="35262"/>
                  <a:pt x="124672" y="33997"/>
                </a:cubicBezTo>
                <a:cubicBezTo>
                  <a:pt x="131831" y="32695"/>
                  <a:pt x="139708" y="35417"/>
                  <a:pt x="146464" y="32715"/>
                </a:cubicBezTo>
                <a:cubicBezTo>
                  <a:pt x="151112" y="30856"/>
                  <a:pt x="157292" y="26034"/>
                  <a:pt x="156078" y="21178"/>
                </a:cubicBezTo>
                <a:cubicBezTo>
                  <a:pt x="154791" y="16030"/>
                  <a:pt x="149207" y="10923"/>
                  <a:pt x="143900" y="10923"/>
                </a:cubicBezTo>
              </a:path>
            </a:pathLst>
          </a:custGeom>
          <a:noFill/>
          <a:ln cap="flat" cmpd="sng" w="9525">
            <a:solidFill>
              <a:srgbClr val="FF0000"/>
            </a:solidFill>
            <a:prstDash val="solid"/>
            <a:round/>
            <a:headEnd len="med" w="med" type="none"/>
            <a:tailEnd len="med" w="med" type="none"/>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21" name="Shape 321"/>
        <p:cNvGrpSpPr/>
        <p:nvPr/>
      </p:nvGrpSpPr>
      <p:grpSpPr>
        <a:xfrm>
          <a:off x="0" y="0"/>
          <a:ext cx="0" cy="0"/>
          <a:chOff x="0" y="0"/>
          <a:chExt cx="0" cy="0"/>
        </a:xfrm>
      </p:grpSpPr>
      <p:sp>
        <p:nvSpPr>
          <p:cNvPr id="322" name="Google Shape;322;p46"/>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The Best Model: </a:t>
            </a:r>
            <a:r>
              <a:rPr lang="en-US" sz="6500">
                <a:solidFill>
                  <a:srgbClr val="F5F3EB"/>
                </a:solidFill>
                <a:latin typeface="IBM Plex Serif"/>
                <a:ea typeface="IBM Plex Serif"/>
                <a:cs typeface="IBM Plex Serif"/>
                <a:sym typeface="IBM Plex Serif"/>
              </a:rPr>
              <a:t>UNet</a:t>
            </a:r>
            <a:r>
              <a:rPr lang="en-US" sz="6500">
                <a:solidFill>
                  <a:srgbClr val="F5F3EB"/>
                </a:solidFill>
                <a:latin typeface="IBM Plex Serif"/>
                <a:ea typeface="IBM Plex Serif"/>
                <a:cs typeface="IBM Plex Serif"/>
                <a:sym typeface="IBM Plex Serif"/>
              </a:rPr>
              <a:t> (+ Attention)</a:t>
            </a:r>
            <a:endParaRPr sz="6500">
              <a:solidFill>
                <a:srgbClr val="F5F3EB"/>
              </a:solidFill>
              <a:latin typeface="IBM Plex Serif"/>
              <a:ea typeface="IBM Plex Serif"/>
              <a:cs typeface="IBM Plex Serif"/>
              <a:sym typeface="IBM Plex Serif"/>
            </a:endParaRPr>
          </a:p>
        </p:txBody>
      </p:sp>
      <p:cxnSp>
        <p:nvCxnSpPr>
          <p:cNvPr id="323" name="Google Shape;323;p46"/>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324" name="Google Shape;324;p46"/>
          <p:cNvSpPr txBox="1"/>
          <p:nvPr/>
        </p:nvSpPr>
        <p:spPr>
          <a:xfrm>
            <a:off x="1333500" y="2782000"/>
            <a:ext cx="14406900" cy="71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4400">
                <a:solidFill>
                  <a:srgbClr val="F5F3EB"/>
                </a:solidFill>
                <a:latin typeface="IBM Plex Sans"/>
                <a:ea typeface="IBM Plex Sans"/>
                <a:cs typeface="IBM Plex Sans"/>
                <a:sym typeface="IBM Plex Sans"/>
              </a:rPr>
              <a:t>Pros:</a:t>
            </a:r>
            <a:endParaRPr sz="4400">
              <a:solidFill>
                <a:srgbClr val="F5F3EB"/>
              </a:solidFill>
              <a:latin typeface="IBM Plex Sans"/>
              <a:ea typeface="IBM Plex Sans"/>
              <a:cs typeface="IBM Plex Sans"/>
              <a:sym typeface="IBM Plex Sans"/>
            </a:endParaRPr>
          </a:p>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Can see a lot of the data at once (large receptive field)</a:t>
            </a:r>
            <a:endParaRPr sz="4400">
              <a:solidFill>
                <a:srgbClr val="F5F3EB"/>
              </a:solidFill>
              <a:latin typeface="IBM Plex Sans"/>
              <a:ea typeface="IBM Plex Sans"/>
              <a:cs typeface="IBM Plex Sans"/>
              <a:sym typeface="IBM Plex Sans"/>
            </a:endParaRPr>
          </a:p>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Powerful</a:t>
            </a:r>
            <a:endParaRPr sz="4400">
              <a:solidFill>
                <a:srgbClr val="F5F3E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t/>
            </a:r>
            <a:endParaRPr sz="4400">
              <a:solidFill>
                <a:srgbClr val="F5F3E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US" sz="4400">
                <a:solidFill>
                  <a:srgbClr val="F5F3EB"/>
                </a:solidFill>
                <a:latin typeface="IBM Plex Sans"/>
                <a:ea typeface="IBM Plex Sans"/>
                <a:cs typeface="IBM Plex Sans"/>
                <a:sym typeface="IBM Plex Sans"/>
              </a:rPr>
              <a:t>Cons:</a:t>
            </a:r>
            <a:endParaRPr sz="4400">
              <a:solidFill>
                <a:srgbClr val="F5F3EB"/>
              </a:solidFill>
              <a:latin typeface="IBM Plex Sans"/>
              <a:ea typeface="IBM Plex Sans"/>
              <a:cs typeface="IBM Plex Sans"/>
              <a:sym typeface="IBM Plex Sans"/>
            </a:endParaRPr>
          </a:p>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Can memorize the training data (overfitting)</a:t>
            </a:r>
            <a:endParaRPr sz="4400">
              <a:solidFill>
                <a:srgbClr val="F5F3EB"/>
              </a:solidFill>
              <a:latin typeface="IBM Plex Sans"/>
              <a:ea typeface="IBM Plex Sans"/>
              <a:cs typeface="IBM Plex Sans"/>
              <a:sym typeface="IBM Plex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28" name="Shape 328"/>
        <p:cNvGrpSpPr/>
        <p:nvPr/>
      </p:nvGrpSpPr>
      <p:grpSpPr>
        <a:xfrm>
          <a:off x="0" y="0"/>
          <a:ext cx="0" cy="0"/>
          <a:chOff x="0" y="0"/>
          <a:chExt cx="0" cy="0"/>
        </a:xfrm>
      </p:grpSpPr>
      <p:sp>
        <p:nvSpPr>
          <p:cNvPr id="329" name="Google Shape;329;p47"/>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The Best Model: </a:t>
            </a:r>
            <a:r>
              <a:rPr lang="en-US" sz="6500">
                <a:solidFill>
                  <a:srgbClr val="F5F3EB"/>
                </a:solidFill>
                <a:latin typeface="IBM Plex Serif"/>
                <a:ea typeface="IBM Plex Serif"/>
                <a:cs typeface="IBM Plex Serif"/>
                <a:sym typeface="IBM Plex Serif"/>
              </a:rPr>
              <a:t>UNet</a:t>
            </a:r>
            <a:r>
              <a:rPr lang="en-US" sz="6500">
                <a:solidFill>
                  <a:srgbClr val="F5F3EB"/>
                </a:solidFill>
                <a:latin typeface="IBM Plex Serif"/>
                <a:ea typeface="IBM Plex Serif"/>
                <a:cs typeface="IBM Plex Serif"/>
                <a:sym typeface="IBM Plex Serif"/>
              </a:rPr>
              <a:t> (+ Attention)</a:t>
            </a:r>
            <a:endParaRPr sz="6500">
              <a:solidFill>
                <a:srgbClr val="F5F3EB"/>
              </a:solidFill>
              <a:latin typeface="IBM Plex Serif"/>
              <a:ea typeface="IBM Plex Serif"/>
              <a:cs typeface="IBM Plex Serif"/>
              <a:sym typeface="IBM Plex Serif"/>
            </a:endParaRPr>
          </a:p>
        </p:txBody>
      </p:sp>
      <p:cxnSp>
        <p:nvCxnSpPr>
          <p:cNvPr id="330" name="Google Shape;330;p47"/>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331" name="Google Shape;331;p47"/>
          <p:cNvSpPr txBox="1"/>
          <p:nvPr/>
        </p:nvSpPr>
        <p:spPr>
          <a:xfrm>
            <a:off x="774450" y="2606475"/>
            <a:ext cx="10992000" cy="113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4400">
                <a:solidFill>
                  <a:srgbClr val="F5F3EB"/>
                </a:solidFill>
                <a:latin typeface="IBM Plex Sans"/>
                <a:ea typeface="IBM Plex Sans"/>
                <a:cs typeface="IBM Plex Sans"/>
                <a:sym typeface="IBM Plex Sans"/>
              </a:rPr>
              <a:t>Accuracy: ~82%</a:t>
            </a:r>
            <a:endParaRPr sz="4400">
              <a:solidFill>
                <a:srgbClr val="F5F3E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t/>
            </a:r>
            <a:endParaRPr sz="4400">
              <a:solidFill>
                <a:srgbClr val="F5F3EB"/>
              </a:solidFill>
              <a:latin typeface="IBM Plex Sans"/>
              <a:ea typeface="IBM Plex Sans"/>
              <a:cs typeface="IBM Plex Sans"/>
              <a:sym typeface="IBM Plex Sans"/>
            </a:endParaRPr>
          </a:p>
          <a:p>
            <a:pPr indent="0" lvl="0" marL="0" marR="0" rtl="0" algn="l">
              <a:lnSpc>
                <a:spcPct val="100000"/>
              </a:lnSpc>
              <a:spcBef>
                <a:spcPts val="0"/>
              </a:spcBef>
              <a:spcAft>
                <a:spcPts val="0"/>
              </a:spcAft>
              <a:buNone/>
            </a:pPr>
            <a:r>
              <a:rPr lang="en-US" sz="4400">
                <a:solidFill>
                  <a:srgbClr val="F5F3EB"/>
                </a:solidFill>
                <a:latin typeface="IBM Plex Sans"/>
                <a:ea typeface="IBM Plex Sans"/>
                <a:cs typeface="IBM Plex Sans"/>
                <a:sym typeface="IBM Plex Sans"/>
              </a:rPr>
              <a:t>F1 score by waveform type:</a:t>
            </a:r>
            <a:endParaRPr sz="4400">
              <a:solidFill>
                <a:srgbClr val="F5F3EB"/>
              </a:solidFill>
              <a:latin typeface="IBM Plex Sans"/>
              <a:ea typeface="IBM Plex Sans"/>
              <a:cs typeface="IBM Plex Sans"/>
              <a:sym typeface="IBM Plex Sans"/>
            </a:endParaRPr>
          </a:p>
        </p:txBody>
      </p:sp>
      <p:graphicFrame>
        <p:nvGraphicFramePr>
          <p:cNvPr id="332" name="Google Shape;332;p47"/>
          <p:cNvGraphicFramePr/>
          <p:nvPr/>
        </p:nvGraphicFramePr>
        <p:xfrm>
          <a:off x="87763" y="4880775"/>
          <a:ext cx="3000000" cy="3000000"/>
        </p:xfrm>
        <a:graphic>
          <a:graphicData uri="http://schemas.openxmlformats.org/drawingml/2006/table">
            <a:tbl>
              <a:tblPr>
                <a:noFill/>
                <a:tableStyleId>{80BCA1FB-F8EF-4E3D-AC99-3DB1180A9525}</a:tableStyleId>
              </a:tblPr>
              <a:tblGrid>
                <a:gridCol w="3440225"/>
                <a:gridCol w="2734525"/>
                <a:gridCol w="2675675"/>
                <a:gridCol w="2205250"/>
                <a:gridCol w="2352250"/>
                <a:gridCol w="2234675"/>
                <a:gridCol w="2469875"/>
              </a:tblGrid>
              <a:tr h="1011350">
                <a:tc>
                  <a:txBody>
                    <a:bodyPr/>
                    <a:lstStyle/>
                    <a:p>
                      <a:pPr indent="0" lvl="0" marL="0" rtl="0" algn="l">
                        <a:spcBef>
                          <a:spcPts val="0"/>
                        </a:spcBef>
                        <a:spcAft>
                          <a:spcPts val="0"/>
                        </a:spcAft>
                        <a:buNone/>
                      </a:pPr>
                      <a:r>
                        <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J</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K</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L</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M</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N</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W</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979600">
                <a:tc>
                  <a:txBody>
                    <a:bodyPr/>
                    <a:lstStyle/>
                    <a:p>
                      <a:pPr indent="0" lvl="0" marL="0" rtl="0" algn="l">
                        <a:spcBef>
                          <a:spcPts val="0"/>
                        </a:spcBef>
                        <a:spcAft>
                          <a:spcPts val="0"/>
                        </a:spcAft>
                        <a:buNone/>
                      </a:pPr>
                      <a:r>
                        <a:rPr lang="en-US" sz="6000">
                          <a:solidFill>
                            <a:schemeClr val="dk1"/>
                          </a:solidFill>
                        </a:rPr>
                        <a:t>UNet</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0.88</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0.67</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0.83</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0.87</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0.32</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US" sz="6000">
                          <a:solidFill>
                            <a:schemeClr val="dk1"/>
                          </a:solidFill>
                        </a:rPr>
                        <a:t>0.62</a:t>
                      </a:r>
                      <a:endParaRPr sz="6000">
                        <a:solidFill>
                          <a:schemeClr val="dk1"/>
                        </a:solidFill>
                      </a:endParaRPr>
                    </a:p>
                  </a:txBody>
                  <a:tcPr marT="63500" marB="63500" marR="63500" marL="6350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36" name="Shape 336"/>
        <p:cNvGrpSpPr/>
        <p:nvPr/>
      </p:nvGrpSpPr>
      <p:grpSpPr>
        <a:xfrm>
          <a:off x="0" y="0"/>
          <a:ext cx="0" cy="0"/>
          <a:chOff x="0" y="0"/>
          <a:chExt cx="0" cy="0"/>
        </a:xfrm>
      </p:grpSpPr>
      <p:sp>
        <p:nvSpPr>
          <p:cNvPr id="337" name="Google Shape;337;p48"/>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The Best Model: </a:t>
            </a:r>
            <a:r>
              <a:rPr lang="en-US" sz="6500">
                <a:solidFill>
                  <a:srgbClr val="F5F3EB"/>
                </a:solidFill>
                <a:latin typeface="IBM Plex Serif"/>
                <a:ea typeface="IBM Plex Serif"/>
                <a:cs typeface="IBM Plex Serif"/>
                <a:sym typeface="IBM Plex Serif"/>
              </a:rPr>
              <a:t>UNet</a:t>
            </a:r>
            <a:r>
              <a:rPr lang="en-US" sz="6500">
                <a:solidFill>
                  <a:srgbClr val="F5F3EB"/>
                </a:solidFill>
                <a:latin typeface="IBM Plex Serif"/>
                <a:ea typeface="IBM Plex Serif"/>
                <a:cs typeface="IBM Plex Serif"/>
                <a:sym typeface="IBM Plex Serif"/>
              </a:rPr>
              <a:t> (+ Attention)</a:t>
            </a:r>
            <a:endParaRPr sz="6500">
              <a:solidFill>
                <a:srgbClr val="F5F3EB"/>
              </a:solidFill>
              <a:latin typeface="IBM Plex Serif"/>
              <a:ea typeface="IBM Plex Serif"/>
              <a:cs typeface="IBM Plex Serif"/>
              <a:sym typeface="IBM Plex Serif"/>
            </a:endParaRPr>
          </a:p>
        </p:txBody>
      </p:sp>
      <p:cxnSp>
        <p:nvCxnSpPr>
          <p:cNvPr id="338" name="Google Shape;338;p48"/>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339" name="Google Shape;339;p48" title="UNet_cxthand8sep2021no1_0.png"/>
          <p:cNvPicPr preferRelativeResize="0"/>
          <p:nvPr/>
        </p:nvPicPr>
        <p:blipFill>
          <a:blip r:embed="rId3">
            <a:alphaModFix/>
          </a:blip>
          <a:stretch>
            <a:fillRect/>
          </a:stretch>
        </p:blipFill>
        <p:spPr>
          <a:xfrm>
            <a:off x="702063" y="2473650"/>
            <a:ext cx="9873475" cy="7405100"/>
          </a:xfrm>
          <a:prstGeom prst="rect">
            <a:avLst/>
          </a:prstGeom>
          <a:noFill/>
          <a:ln>
            <a:noFill/>
          </a:ln>
        </p:spPr>
      </p:pic>
      <p:sp>
        <p:nvSpPr>
          <p:cNvPr id="340" name="Google Shape;340;p48"/>
          <p:cNvSpPr txBox="1"/>
          <p:nvPr/>
        </p:nvSpPr>
        <p:spPr>
          <a:xfrm>
            <a:off x="10833550" y="2473650"/>
            <a:ext cx="7306800" cy="71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4400">
                <a:solidFill>
                  <a:srgbClr val="F5F3EB"/>
                </a:solidFill>
                <a:latin typeface="IBM Plex Sans"/>
                <a:ea typeface="IBM Plex Sans"/>
                <a:cs typeface="IBM Plex Sans"/>
                <a:sym typeface="IBM Plex Sans"/>
              </a:rPr>
              <a:t>Observe barcodes</a:t>
            </a:r>
            <a:endParaRPr sz="4400">
              <a:solidFill>
                <a:srgbClr val="F5F3EB"/>
              </a:solidFill>
              <a:latin typeface="IBM Plex Sans"/>
              <a:ea typeface="IBM Plex Sans"/>
              <a:cs typeface="IBM Plex Sans"/>
              <a:sym typeface="IBM Plex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44" name="Shape 344"/>
        <p:cNvGrpSpPr/>
        <p:nvPr/>
      </p:nvGrpSpPr>
      <p:grpSpPr>
        <a:xfrm>
          <a:off x="0" y="0"/>
          <a:ext cx="0" cy="0"/>
          <a:chOff x="0" y="0"/>
          <a:chExt cx="0" cy="0"/>
        </a:xfrm>
      </p:grpSpPr>
      <p:sp>
        <p:nvSpPr>
          <p:cNvPr id="345" name="Google Shape;345;p49"/>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Post </a:t>
            </a:r>
            <a:r>
              <a:rPr lang="en-US" sz="6500">
                <a:solidFill>
                  <a:srgbClr val="F5F3EB"/>
                </a:solidFill>
                <a:latin typeface="IBM Plex Serif"/>
                <a:ea typeface="IBM Plex Serif"/>
                <a:cs typeface="IBM Plex Serif"/>
                <a:sym typeface="IBM Plex Serif"/>
              </a:rPr>
              <a:t>Processing</a:t>
            </a:r>
            <a:endParaRPr sz="6500">
              <a:solidFill>
                <a:srgbClr val="F5F3EB"/>
              </a:solidFill>
              <a:latin typeface="IBM Plex Serif"/>
              <a:ea typeface="IBM Plex Serif"/>
              <a:cs typeface="IBM Plex Serif"/>
              <a:sym typeface="IBM Plex Serif"/>
            </a:endParaRPr>
          </a:p>
        </p:txBody>
      </p:sp>
      <p:cxnSp>
        <p:nvCxnSpPr>
          <p:cNvPr id="346" name="Google Shape;346;p49"/>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347" name="Google Shape;347;p49"/>
          <p:cNvSpPr txBox="1"/>
          <p:nvPr/>
        </p:nvSpPr>
        <p:spPr>
          <a:xfrm>
            <a:off x="1171825" y="2685875"/>
            <a:ext cx="7306800" cy="7146300"/>
          </a:xfrm>
          <a:prstGeom prst="rect">
            <a:avLst/>
          </a:prstGeom>
          <a:noFill/>
          <a:ln>
            <a:noFill/>
          </a:ln>
        </p:spPr>
        <p:txBody>
          <a:bodyPr anchorCtr="0" anchor="t" bIns="91425" lIns="91425" spcFirstLastPara="1" rIns="91425" wrap="square" tIns="91425">
            <a:noAutofit/>
          </a:bodyPr>
          <a:lstStyle/>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Problem: “Barcodes”</a:t>
            </a:r>
            <a:endParaRPr sz="4400">
              <a:solidFill>
                <a:srgbClr val="F5F3EB"/>
              </a:solidFill>
              <a:latin typeface="IBM Plex Sans"/>
              <a:ea typeface="IBM Plex Sans"/>
              <a:cs typeface="IBM Plex Sans"/>
              <a:sym typeface="IBM Plex Sans"/>
            </a:endParaRPr>
          </a:p>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Solutions</a:t>
            </a:r>
            <a:endParaRPr sz="4400">
              <a:solidFill>
                <a:srgbClr val="F5F3EB"/>
              </a:solidFill>
              <a:latin typeface="IBM Plex Sans"/>
              <a:ea typeface="IBM Plex Sans"/>
              <a:cs typeface="IBM Plex Sans"/>
              <a:sym typeface="IBM Plex Sans"/>
            </a:endParaRPr>
          </a:p>
          <a:p>
            <a:pPr indent="-508000" lvl="1" marL="9144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Smoothing filter</a:t>
            </a:r>
            <a:endParaRPr sz="4400">
              <a:solidFill>
                <a:srgbClr val="F5F3EB"/>
              </a:solidFill>
              <a:latin typeface="IBM Plex Sans"/>
              <a:ea typeface="IBM Plex Sans"/>
              <a:cs typeface="IBM Plex Sans"/>
              <a:sym typeface="IBM Plex Sans"/>
            </a:endParaRPr>
          </a:p>
          <a:p>
            <a:pPr indent="-508000" lvl="1" marL="9144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Barcode cutter</a:t>
            </a:r>
            <a:endParaRPr sz="4400">
              <a:solidFill>
                <a:srgbClr val="F5F3EB"/>
              </a:solidFill>
              <a:latin typeface="IBM Plex Sans"/>
              <a:ea typeface="IBM Plex Sans"/>
              <a:cs typeface="IBM Plex Sans"/>
              <a:sym typeface="IBM Plex Sans"/>
            </a:endParaRPr>
          </a:p>
          <a:p>
            <a:pPr indent="-508000" lvl="1" marL="9144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HMM</a:t>
            </a:r>
            <a:endParaRPr sz="4400">
              <a:solidFill>
                <a:srgbClr val="F5F3EB"/>
              </a:solidFill>
              <a:latin typeface="IBM Plex Sans"/>
              <a:ea typeface="IBM Plex Sans"/>
              <a:cs typeface="IBM Plex Sans"/>
              <a:sym typeface="IBM Plex Sans"/>
            </a:endParaRPr>
          </a:p>
          <a:p>
            <a:pPr indent="-508000" lvl="1" marL="9144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HSMM</a:t>
            </a:r>
            <a:endParaRPr sz="4400">
              <a:solidFill>
                <a:srgbClr val="F5F3EB"/>
              </a:solidFill>
              <a:latin typeface="IBM Plex Sans"/>
              <a:ea typeface="IBM Plex Sans"/>
              <a:cs typeface="IBM Plex Sans"/>
              <a:sym typeface="IBM Plex Sans"/>
            </a:endParaRPr>
          </a:p>
          <a:p>
            <a:pPr indent="-508000" lvl="0" marL="457200" marR="0" rtl="0" algn="l">
              <a:lnSpc>
                <a:spcPct val="100000"/>
              </a:lnSpc>
              <a:spcBef>
                <a:spcPts val="0"/>
              </a:spcBef>
              <a:spcAft>
                <a:spcPts val="0"/>
              </a:spcAft>
              <a:buClr>
                <a:srgbClr val="F5F3EB"/>
              </a:buClr>
              <a:buSzPts val="4400"/>
              <a:buFont typeface="IBM Plex Sans"/>
              <a:buChar char="●"/>
            </a:pPr>
            <a:r>
              <a:rPr lang="en-US" sz="4400">
                <a:solidFill>
                  <a:srgbClr val="F5F3EB"/>
                </a:solidFill>
                <a:latin typeface="IBM Plex Sans"/>
                <a:ea typeface="IBM Plex Sans"/>
                <a:cs typeface="IBM Plex Sans"/>
                <a:sym typeface="IBM Plex Sans"/>
              </a:rPr>
              <a:t>Project for next interns</a:t>
            </a:r>
            <a:endParaRPr sz="4400">
              <a:solidFill>
                <a:srgbClr val="F5F3EB"/>
              </a:solidFill>
              <a:latin typeface="IBM Plex Sans"/>
              <a:ea typeface="IBM Plex Sans"/>
              <a:cs typeface="IBM Plex Sans"/>
              <a:sym typeface="IBM Plex Sans"/>
            </a:endParaRPr>
          </a:p>
        </p:txBody>
      </p:sp>
      <p:pic>
        <p:nvPicPr>
          <p:cNvPr id="348" name="Google Shape;348;p49"/>
          <p:cNvPicPr preferRelativeResize="0"/>
          <p:nvPr/>
        </p:nvPicPr>
        <p:blipFill>
          <a:blip r:embed="rId3">
            <a:alphaModFix/>
          </a:blip>
          <a:stretch>
            <a:fillRect/>
          </a:stretch>
        </p:blipFill>
        <p:spPr>
          <a:xfrm>
            <a:off x="8278500" y="1898970"/>
            <a:ext cx="9353550" cy="5781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353824"/>
        </a:solidFill>
      </p:bgPr>
    </p:bg>
    <p:spTree>
      <p:nvGrpSpPr>
        <p:cNvPr id="352" name="Shape 352"/>
        <p:cNvGrpSpPr/>
        <p:nvPr/>
      </p:nvGrpSpPr>
      <p:grpSpPr>
        <a:xfrm>
          <a:off x="0" y="0"/>
          <a:ext cx="0" cy="0"/>
          <a:chOff x="0" y="0"/>
          <a:chExt cx="0" cy="0"/>
        </a:xfrm>
      </p:grpSpPr>
      <p:sp>
        <p:nvSpPr>
          <p:cNvPr id="353" name="Google Shape;353;p50"/>
          <p:cNvSpPr txBox="1"/>
          <p:nvPr/>
        </p:nvSpPr>
        <p:spPr>
          <a:xfrm>
            <a:off x="1008686" y="1290870"/>
            <a:ext cx="14936100" cy="1000500"/>
          </a:xfrm>
          <a:prstGeom prst="rect">
            <a:avLst/>
          </a:prstGeom>
          <a:noFill/>
          <a:ln>
            <a:noFill/>
          </a:ln>
        </p:spPr>
        <p:txBody>
          <a:bodyPr anchorCtr="0" anchor="t" bIns="0" lIns="0" spcFirstLastPara="1" rIns="0" wrap="square" tIns="0">
            <a:spAutoFit/>
          </a:bodyPr>
          <a:lstStyle/>
          <a:p>
            <a:pPr indent="0" lvl="0" marL="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Example: HMM Postprocessor</a:t>
            </a:r>
            <a:endParaRPr sz="6500">
              <a:solidFill>
                <a:srgbClr val="F5F3EB"/>
              </a:solidFill>
              <a:latin typeface="IBM Plex Serif"/>
              <a:ea typeface="IBM Plex Serif"/>
              <a:cs typeface="IBM Plex Serif"/>
              <a:sym typeface="IBM Plex Serif"/>
            </a:endParaRPr>
          </a:p>
        </p:txBody>
      </p:sp>
      <p:cxnSp>
        <p:nvCxnSpPr>
          <p:cNvPr id="354" name="Google Shape;354;p50"/>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355" name="Google Shape;355;p50" title="UNET_AUGMENT_WITH_POST_cxthand8sep2021no1_0.png"/>
          <p:cNvPicPr preferRelativeResize="0"/>
          <p:nvPr/>
        </p:nvPicPr>
        <p:blipFill>
          <a:blip r:embed="rId3">
            <a:alphaModFix/>
          </a:blip>
          <a:stretch>
            <a:fillRect/>
          </a:stretch>
        </p:blipFill>
        <p:spPr>
          <a:xfrm>
            <a:off x="9144000" y="2637850"/>
            <a:ext cx="9144000" cy="6878938"/>
          </a:xfrm>
          <a:prstGeom prst="rect">
            <a:avLst/>
          </a:prstGeom>
          <a:noFill/>
          <a:ln>
            <a:noFill/>
          </a:ln>
        </p:spPr>
      </p:pic>
      <p:pic>
        <p:nvPicPr>
          <p:cNvPr id="356" name="Google Shape;356;p50" title="UNET_AUGMENT_NO_POST_cxthand8sep2021no1_0.png"/>
          <p:cNvPicPr preferRelativeResize="0"/>
          <p:nvPr/>
        </p:nvPicPr>
        <p:blipFill>
          <a:blip r:embed="rId4">
            <a:alphaModFix/>
          </a:blip>
          <a:stretch>
            <a:fillRect/>
          </a:stretch>
        </p:blipFill>
        <p:spPr>
          <a:xfrm>
            <a:off x="0" y="2637857"/>
            <a:ext cx="9144000" cy="687894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60" name="Shape 360"/>
        <p:cNvGrpSpPr/>
        <p:nvPr/>
      </p:nvGrpSpPr>
      <p:grpSpPr>
        <a:xfrm>
          <a:off x="0" y="0"/>
          <a:ext cx="0" cy="0"/>
          <a:chOff x="0" y="0"/>
          <a:chExt cx="0" cy="0"/>
        </a:xfrm>
      </p:grpSpPr>
      <p:sp>
        <p:nvSpPr>
          <p:cNvPr id="361" name="Google Shape;361;p51"/>
          <p:cNvSpPr txBox="1"/>
          <p:nvPr/>
        </p:nvSpPr>
        <p:spPr>
          <a:xfrm>
            <a:off x="1028700" y="2563168"/>
            <a:ext cx="16115100" cy="3232500"/>
          </a:xfrm>
          <a:prstGeom prst="rect">
            <a:avLst/>
          </a:prstGeom>
          <a:noFill/>
          <a:ln>
            <a:noFill/>
          </a:ln>
        </p:spPr>
        <p:txBody>
          <a:bodyPr anchorCtr="0" anchor="t" bIns="0" lIns="0" spcFirstLastPara="1" rIns="0" wrap="square" tIns="0">
            <a:spAutoFit/>
          </a:bodyPr>
          <a:lstStyle/>
          <a:p>
            <a:pPr indent="-419100" lvl="0" marL="457200" rtl="0" algn="l">
              <a:lnSpc>
                <a:spcPct val="200000"/>
              </a:lnSpc>
              <a:spcBef>
                <a:spcPts val="120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Liaisons are experts in biology but not computer science</a:t>
            </a:r>
            <a:endParaRPr sz="3000">
              <a:solidFill>
                <a:srgbClr val="F5F3EB"/>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Model output is never perfect, needs some manual adjustment</a:t>
            </a:r>
            <a:endParaRPr sz="3000">
              <a:solidFill>
                <a:srgbClr val="F5F3EB"/>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Important to convey system limitations</a:t>
            </a:r>
            <a:endParaRPr sz="3000">
              <a:solidFill>
                <a:srgbClr val="F5F3EB"/>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P</a:t>
            </a:r>
            <a:r>
              <a:rPr lang="en-US" sz="3000">
                <a:solidFill>
                  <a:srgbClr val="F5F3EB"/>
                </a:solidFill>
                <a:latin typeface="IBM Plex Sans"/>
                <a:ea typeface="IBM Plex Sans"/>
                <a:cs typeface="IBM Plex Sans"/>
                <a:sym typeface="IBM Plex Sans"/>
              </a:rPr>
              <a:t>otential for negative impact on science if blindly trusted</a:t>
            </a:r>
            <a:endParaRPr sz="3000">
              <a:solidFill>
                <a:srgbClr val="F5F3EB"/>
              </a:solidFill>
              <a:latin typeface="IBM Plex Sans"/>
              <a:ea typeface="IBM Plex Sans"/>
              <a:cs typeface="IBM Plex Sans"/>
              <a:sym typeface="IBM Plex Sans"/>
            </a:endParaRPr>
          </a:p>
        </p:txBody>
      </p:sp>
      <p:sp>
        <p:nvSpPr>
          <p:cNvPr id="362" name="Google Shape;362;p51"/>
          <p:cNvSpPr txBox="1"/>
          <p:nvPr/>
        </p:nvSpPr>
        <p:spPr>
          <a:xfrm>
            <a:off x="1028711" y="1295758"/>
            <a:ext cx="150258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Limitations</a:t>
            </a:r>
            <a:endParaRPr sz="6500">
              <a:solidFill>
                <a:srgbClr val="F5F3EB"/>
              </a:solidFill>
              <a:latin typeface="IBM Plex Serif"/>
              <a:ea typeface="IBM Plex Serif"/>
              <a:cs typeface="IBM Plex Serif"/>
              <a:sym typeface="IBM Plex Serif"/>
            </a:endParaRPr>
          </a:p>
        </p:txBody>
      </p:sp>
      <p:cxnSp>
        <p:nvCxnSpPr>
          <p:cNvPr id="363" name="Google Shape;363;p51"/>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364" name="Google Shape;364;p51"/>
          <p:cNvPicPr preferRelativeResize="0"/>
          <p:nvPr/>
        </p:nvPicPr>
        <p:blipFill rotWithShape="1">
          <a:blip r:embed="rId3">
            <a:alphaModFix amt="10000"/>
          </a:blip>
          <a:srcRect b="0" l="48504" r="0" t="0"/>
          <a:stretch/>
        </p:blipFill>
        <p:spPr>
          <a:xfrm flipH="1">
            <a:off x="12900577" y="1962875"/>
            <a:ext cx="5387423" cy="83241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85" name="Shape 85"/>
        <p:cNvGrpSpPr/>
        <p:nvPr/>
      </p:nvGrpSpPr>
      <p:grpSpPr>
        <a:xfrm>
          <a:off x="0" y="0"/>
          <a:ext cx="0" cy="0"/>
          <a:chOff x="0" y="0"/>
          <a:chExt cx="0" cy="0"/>
        </a:xfrm>
      </p:grpSpPr>
      <p:cxnSp>
        <p:nvCxnSpPr>
          <p:cNvPr id="86" name="Google Shape;86;p16"/>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87" name="Google Shape;87;p16"/>
          <p:cNvPicPr preferRelativeResize="0"/>
          <p:nvPr/>
        </p:nvPicPr>
        <p:blipFill>
          <a:blip r:embed="rId3">
            <a:alphaModFix/>
          </a:blip>
          <a:stretch>
            <a:fillRect/>
          </a:stretch>
        </p:blipFill>
        <p:spPr>
          <a:xfrm>
            <a:off x="667400" y="2749688"/>
            <a:ext cx="5170450" cy="5264450"/>
          </a:xfrm>
          <a:prstGeom prst="rect">
            <a:avLst/>
          </a:prstGeom>
          <a:noFill/>
          <a:ln>
            <a:noFill/>
          </a:ln>
        </p:spPr>
      </p:pic>
      <p:pic>
        <p:nvPicPr>
          <p:cNvPr id="88" name="Google Shape;88;p16"/>
          <p:cNvPicPr preferRelativeResize="0"/>
          <p:nvPr/>
        </p:nvPicPr>
        <p:blipFill>
          <a:blip r:embed="rId4">
            <a:alphaModFix/>
          </a:blip>
          <a:stretch>
            <a:fillRect/>
          </a:stretch>
        </p:blipFill>
        <p:spPr>
          <a:xfrm>
            <a:off x="6885750" y="2131562"/>
            <a:ext cx="4516500" cy="6023874"/>
          </a:xfrm>
          <a:prstGeom prst="rect">
            <a:avLst/>
          </a:prstGeom>
          <a:noFill/>
          <a:ln>
            <a:noFill/>
          </a:ln>
        </p:spPr>
      </p:pic>
      <p:pic>
        <p:nvPicPr>
          <p:cNvPr id="89" name="Google Shape;89;p16"/>
          <p:cNvPicPr preferRelativeResize="0"/>
          <p:nvPr/>
        </p:nvPicPr>
        <p:blipFill>
          <a:blip r:embed="rId5">
            <a:alphaModFix/>
          </a:blip>
          <a:stretch>
            <a:fillRect/>
          </a:stretch>
        </p:blipFill>
        <p:spPr>
          <a:xfrm>
            <a:off x="12034472" y="4275150"/>
            <a:ext cx="5608454" cy="3738969"/>
          </a:xfrm>
          <a:prstGeom prst="rect">
            <a:avLst/>
          </a:prstGeom>
          <a:noFill/>
          <a:ln>
            <a:noFill/>
          </a:ln>
        </p:spPr>
      </p:pic>
      <p:sp>
        <p:nvSpPr>
          <p:cNvPr id="90" name="Google Shape;90;p16"/>
          <p:cNvSpPr txBox="1"/>
          <p:nvPr/>
        </p:nvSpPr>
        <p:spPr>
          <a:xfrm>
            <a:off x="2480725" y="8155425"/>
            <a:ext cx="15438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Aphid</a:t>
            </a:r>
            <a:endParaRPr sz="3600">
              <a:solidFill>
                <a:schemeClr val="dk1"/>
              </a:solidFill>
              <a:latin typeface="IBM Plex Sans"/>
              <a:ea typeface="IBM Plex Sans"/>
              <a:cs typeface="IBM Plex Sans"/>
              <a:sym typeface="IBM Plex Sans"/>
            </a:endParaRPr>
          </a:p>
        </p:txBody>
      </p:sp>
      <p:sp>
        <p:nvSpPr>
          <p:cNvPr id="91" name="Google Shape;91;p16"/>
          <p:cNvSpPr txBox="1"/>
          <p:nvPr/>
        </p:nvSpPr>
        <p:spPr>
          <a:xfrm>
            <a:off x="7147025" y="8155425"/>
            <a:ext cx="39939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Sharpshooter</a:t>
            </a:r>
            <a:endParaRPr sz="3600">
              <a:solidFill>
                <a:schemeClr val="dk1"/>
              </a:solidFill>
              <a:latin typeface="IBM Plex Sans"/>
              <a:ea typeface="IBM Plex Sans"/>
              <a:cs typeface="IBM Plex Sans"/>
              <a:sym typeface="IBM Plex Sans"/>
            </a:endParaRPr>
          </a:p>
        </p:txBody>
      </p:sp>
      <p:sp>
        <p:nvSpPr>
          <p:cNvPr id="92" name="Google Shape;92;p16"/>
          <p:cNvSpPr txBox="1"/>
          <p:nvPr/>
        </p:nvSpPr>
        <p:spPr>
          <a:xfrm>
            <a:off x="12841750" y="8155425"/>
            <a:ext cx="39939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Mosquito</a:t>
            </a:r>
            <a:endParaRPr sz="3600">
              <a:solidFill>
                <a:schemeClr val="dk1"/>
              </a:solidFill>
              <a:latin typeface="IBM Plex Sans"/>
              <a:ea typeface="IBM Plex Sans"/>
              <a:cs typeface="IBM Plex Sans"/>
              <a:sym typeface="IBM Plex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68" name="Shape 368"/>
        <p:cNvGrpSpPr/>
        <p:nvPr/>
      </p:nvGrpSpPr>
      <p:grpSpPr>
        <a:xfrm>
          <a:off x="0" y="0"/>
          <a:ext cx="0" cy="0"/>
          <a:chOff x="0" y="0"/>
          <a:chExt cx="0" cy="0"/>
        </a:xfrm>
      </p:grpSpPr>
      <p:sp>
        <p:nvSpPr>
          <p:cNvPr id="369" name="Google Shape;369;p52"/>
          <p:cNvSpPr txBox="1"/>
          <p:nvPr/>
        </p:nvSpPr>
        <p:spPr>
          <a:xfrm>
            <a:off x="1028700" y="2563175"/>
            <a:ext cx="15796500" cy="6003000"/>
          </a:xfrm>
          <a:prstGeom prst="rect">
            <a:avLst/>
          </a:prstGeom>
          <a:noFill/>
          <a:ln>
            <a:noFill/>
          </a:ln>
        </p:spPr>
        <p:txBody>
          <a:bodyPr anchorCtr="0" anchor="t" bIns="0" lIns="0" spcFirstLastPara="1" rIns="0" wrap="square" tIns="0">
            <a:spAutoFit/>
          </a:bodyPr>
          <a:lstStyle/>
          <a:p>
            <a:pPr indent="-419100" lvl="0" marL="457200" rtl="0" algn="l">
              <a:lnSpc>
                <a:spcPct val="200000"/>
              </a:lnSpc>
              <a:spcBef>
                <a:spcPts val="120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User Interface</a:t>
            </a:r>
            <a:endParaRPr sz="3000">
              <a:solidFill>
                <a:srgbClr val="F5F3EB"/>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Make more comprehensive by integrating live view</a:t>
            </a:r>
            <a:endParaRPr sz="3000">
              <a:solidFill>
                <a:srgbClr val="F5F3EB"/>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Render long recordings more efficiently</a:t>
            </a:r>
            <a:endParaRPr sz="3000">
              <a:solidFill>
                <a:srgbClr val="F5F3EB"/>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Integrate post-processing</a:t>
            </a:r>
            <a:endParaRPr sz="3000">
              <a:solidFill>
                <a:srgbClr val="F5F3EB"/>
              </a:solidFill>
              <a:latin typeface="IBM Plex Sans"/>
              <a:ea typeface="IBM Plex Sans"/>
              <a:cs typeface="IBM Plex Sans"/>
              <a:sym typeface="IBM Plex Sans"/>
            </a:endParaRPr>
          </a:p>
          <a:p>
            <a:pPr indent="-419100" lvl="0" marL="4572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Machine Learning</a:t>
            </a:r>
            <a:endParaRPr sz="3000">
              <a:solidFill>
                <a:srgbClr val="F5F3EB"/>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Other post-processing and data augmentation methods</a:t>
            </a:r>
            <a:endParaRPr sz="3000">
              <a:solidFill>
                <a:srgbClr val="F5F3EB"/>
              </a:solidFill>
              <a:latin typeface="IBM Plex Sans"/>
              <a:ea typeface="IBM Plex Sans"/>
              <a:cs typeface="IBM Plex Sans"/>
              <a:sym typeface="IBM Plex Sans"/>
            </a:endParaRPr>
          </a:p>
          <a:p>
            <a:pPr indent="-419100" lvl="1" marL="914400" rtl="0" algn="l">
              <a:lnSpc>
                <a:spcPct val="200000"/>
              </a:lnSpc>
              <a:spcBef>
                <a:spcPts val="0"/>
              </a:spcBef>
              <a:spcAft>
                <a:spcPts val="0"/>
              </a:spcAft>
              <a:buClr>
                <a:srgbClr val="F5F3EB"/>
              </a:buClr>
              <a:buSzPts val="3000"/>
              <a:buFont typeface="IBM Plex Sans"/>
              <a:buChar char="○"/>
            </a:pPr>
            <a:r>
              <a:rPr lang="en-US" sz="3000">
                <a:solidFill>
                  <a:srgbClr val="F5F3EB"/>
                </a:solidFill>
                <a:latin typeface="IBM Plex Sans"/>
                <a:ea typeface="IBM Plex Sans"/>
                <a:cs typeface="IBM Plex Sans"/>
                <a:sym typeface="IBM Plex Sans"/>
              </a:rPr>
              <a:t>Adapt models for other insects</a:t>
            </a:r>
            <a:endParaRPr sz="3000">
              <a:solidFill>
                <a:srgbClr val="F5F3EB"/>
              </a:solidFill>
              <a:latin typeface="IBM Plex Sans"/>
              <a:ea typeface="IBM Plex Sans"/>
              <a:cs typeface="IBM Plex Sans"/>
              <a:sym typeface="IBM Plex Sans"/>
            </a:endParaRPr>
          </a:p>
        </p:txBody>
      </p:sp>
      <p:sp>
        <p:nvSpPr>
          <p:cNvPr id="370" name="Google Shape;370;p52"/>
          <p:cNvSpPr txBox="1"/>
          <p:nvPr/>
        </p:nvSpPr>
        <p:spPr>
          <a:xfrm>
            <a:off x="1028711" y="1295758"/>
            <a:ext cx="15025800" cy="1000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6500">
                <a:solidFill>
                  <a:srgbClr val="F5F3EB"/>
                </a:solidFill>
                <a:latin typeface="IBM Plex Serif"/>
                <a:ea typeface="IBM Plex Serif"/>
                <a:cs typeface="IBM Plex Serif"/>
                <a:sym typeface="IBM Plex Serif"/>
              </a:rPr>
              <a:t>Future Work</a:t>
            </a:r>
            <a:endParaRPr sz="6500">
              <a:solidFill>
                <a:srgbClr val="F5F3EB"/>
              </a:solidFill>
              <a:latin typeface="IBM Plex Serif"/>
              <a:ea typeface="IBM Plex Serif"/>
              <a:cs typeface="IBM Plex Serif"/>
              <a:sym typeface="IBM Plex Serif"/>
            </a:endParaRPr>
          </a:p>
        </p:txBody>
      </p:sp>
      <p:cxnSp>
        <p:nvCxnSpPr>
          <p:cNvPr id="371" name="Google Shape;371;p52"/>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372" name="Google Shape;372;p52"/>
          <p:cNvPicPr preferRelativeResize="0"/>
          <p:nvPr/>
        </p:nvPicPr>
        <p:blipFill>
          <a:blip r:embed="rId3">
            <a:alphaModFix/>
          </a:blip>
          <a:stretch>
            <a:fillRect/>
          </a:stretch>
        </p:blipFill>
        <p:spPr>
          <a:xfrm>
            <a:off x="12716225" y="2296262"/>
            <a:ext cx="4516500" cy="60238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376" name="Shape 376"/>
        <p:cNvGrpSpPr/>
        <p:nvPr/>
      </p:nvGrpSpPr>
      <p:grpSpPr>
        <a:xfrm>
          <a:off x="0" y="0"/>
          <a:ext cx="0" cy="0"/>
          <a:chOff x="0" y="0"/>
          <a:chExt cx="0" cy="0"/>
        </a:xfrm>
      </p:grpSpPr>
      <p:sp>
        <p:nvSpPr>
          <p:cNvPr id="377" name="Google Shape;377;p53"/>
          <p:cNvSpPr txBox="1"/>
          <p:nvPr/>
        </p:nvSpPr>
        <p:spPr>
          <a:xfrm>
            <a:off x="1028700" y="2565150"/>
            <a:ext cx="8794800" cy="1770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1500" u="none" cap="none" strike="noStrike">
                <a:solidFill>
                  <a:srgbClr val="F5F3EB"/>
                </a:solidFill>
                <a:latin typeface="IBM Plex Serif"/>
                <a:ea typeface="IBM Plex Serif"/>
                <a:cs typeface="IBM Plex Serif"/>
                <a:sym typeface="IBM Plex Serif"/>
              </a:rPr>
              <a:t>Thank you!</a:t>
            </a:r>
            <a:endParaRPr/>
          </a:p>
        </p:txBody>
      </p:sp>
      <p:cxnSp>
        <p:nvCxnSpPr>
          <p:cNvPr id="378" name="Google Shape;378;p53"/>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379" name="Google Shape;379;p53"/>
          <p:cNvSpPr/>
          <p:nvPr/>
        </p:nvSpPr>
        <p:spPr>
          <a:xfrm rot="10800000">
            <a:off x="1028700" y="1212801"/>
            <a:ext cx="609911" cy="465751"/>
          </a:xfrm>
          <a:custGeom>
            <a:rect b="b" l="l" r="r" t="t"/>
            <a:pathLst>
              <a:path extrusionOk="0" h="465751" w="609911">
                <a:moveTo>
                  <a:pt x="0" y="0"/>
                </a:moveTo>
                <a:lnTo>
                  <a:pt x="609911" y="0"/>
                </a:lnTo>
                <a:lnTo>
                  <a:pt x="609911" y="465750"/>
                </a:lnTo>
                <a:lnTo>
                  <a:pt x="0" y="465750"/>
                </a:lnTo>
                <a:lnTo>
                  <a:pt x="0" y="0"/>
                </a:lnTo>
                <a:close/>
              </a:path>
            </a:pathLst>
          </a:custGeom>
          <a:blipFill rotWithShape="1">
            <a:blip r:embed="rId3">
              <a:alphaModFix/>
            </a:blip>
            <a:stretch>
              <a:fillRect b="0" l="0" r="0" t="0"/>
            </a:stretch>
          </a:blipFill>
          <a:ln>
            <a:noFill/>
          </a:ln>
        </p:spPr>
      </p:sp>
      <p:sp>
        <p:nvSpPr>
          <p:cNvPr id="380" name="Google Shape;380;p53"/>
          <p:cNvSpPr txBox="1"/>
          <p:nvPr/>
        </p:nvSpPr>
        <p:spPr>
          <a:xfrm>
            <a:off x="1254775" y="4413650"/>
            <a:ext cx="15763200" cy="1477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4000">
                <a:solidFill>
                  <a:srgbClr val="F5F3EB"/>
                </a:solidFill>
                <a:latin typeface="IBM Plex Sans"/>
                <a:ea typeface="IBM Plex Sans"/>
                <a:cs typeface="IBM Plex Sans"/>
                <a:sym typeface="IBM Plex Sans"/>
              </a:rPr>
              <a:t>Questions/comments/suggestions?</a:t>
            </a:r>
            <a:endParaRPr sz="4000">
              <a:solidFill>
                <a:srgbClr val="F5F3EB"/>
              </a:solidFill>
              <a:latin typeface="IBM Plex Sans"/>
              <a:ea typeface="IBM Plex Sans"/>
              <a:cs typeface="IBM Plex Sans"/>
              <a:sym typeface="IBM Plex Sans"/>
            </a:endParaRPr>
          </a:p>
          <a:p>
            <a:pPr indent="0" lvl="0" marL="0" marR="0" rtl="0" algn="l">
              <a:lnSpc>
                <a:spcPct val="140000"/>
              </a:lnSpc>
              <a:spcBef>
                <a:spcPts val="0"/>
              </a:spcBef>
              <a:spcAft>
                <a:spcPts val="0"/>
              </a:spcAft>
              <a:buNone/>
            </a:pPr>
            <a:r>
              <a:rPr lang="en-US" sz="4000">
                <a:solidFill>
                  <a:srgbClr val="F5F3EB"/>
                </a:solidFill>
                <a:latin typeface="IBM Plex Sans"/>
                <a:ea typeface="IBM Plex Sans"/>
                <a:cs typeface="IBM Plex Sans"/>
                <a:sym typeface="IBM Plex Sans"/>
              </a:rPr>
              <a:t>We’d love to touch on ML models we’ve tried or the project’s future!</a:t>
            </a:r>
            <a:endParaRPr sz="4000">
              <a:solidFill>
                <a:srgbClr val="F5F3EB"/>
              </a:solidFill>
              <a:latin typeface="IBM Plex Sans"/>
              <a:ea typeface="IBM Plex Sans"/>
              <a:cs typeface="IBM Plex Sans"/>
              <a:sym typeface="IBM Plex Sans"/>
            </a:endParaRPr>
          </a:p>
        </p:txBody>
      </p:sp>
      <p:sp>
        <p:nvSpPr>
          <p:cNvPr id="381" name="Google Shape;381;p53"/>
          <p:cNvSpPr txBox="1"/>
          <p:nvPr/>
        </p:nvSpPr>
        <p:spPr>
          <a:xfrm>
            <a:off x="1760987" y="1325510"/>
            <a:ext cx="5004300" cy="338400"/>
          </a:xfrm>
          <a:prstGeom prst="rect">
            <a:avLst/>
          </a:prstGeom>
          <a:noFill/>
          <a:ln>
            <a:noFill/>
          </a:ln>
        </p:spPr>
        <p:txBody>
          <a:bodyPr anchorCtr="0" anchor="t" bIns="0" lIns="0" spcFirstLastPara="1" rIns="0" wrap="square" tIns="0">
            <a:spAutoFit/>
          </a:bodyPr>
          <a:lstStyle/>
          <a:p>
            <a:pPr indent="0" lvl="0" marL="0" marR="0" rtl="0" algn="l">
              <a:lnSpc>
                <a:spcPct val="130013"/>
              </a:lnSpc>
              <a:spcBef>
                <a:spcPts val="0"/>
              </a:spcBef>
              <a:spcAft>
                <a:spcPts val="0"/>
              </a:spcAft>
              <a:buNone/>
            </a:pPr>
            <a:r>
              <a:rPr b="0" i="0" lang="en-US" sz="2199" u="none" cap="none" strike="noStrike">
                <a:solidFill>
                  <a:srgbClr val="353824"/>
                </a:solidFill>
                <a:latin typeface="IBM Plex Sans"/>
                <a:ea typeface="IBM Plex Sans"/>
                <a:cs typeface="IBM Plex Sans"/>
                <a:sym typeface="IBM Plex Sans"/>
              </a:rPr>
              <a:t>Your name or organization</a:t>
            </a:r>
            <a:endParaRPr/>
          </a:p>
        </p:txBody>
      </p:sp>
      <p:sp>
        <p:nvSpPr>
          <p:cNvPr id="382" name="Google Shape;382;p53"/>
          <p:cNvSpPr txBox="1"/>
          <p:nvPr/>
        </p:nvSpPr>
        <p:spPr>
          <a:xfrm>
            <a:off x="1238350" y="6753338"/>
            <a:ext cx="95496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rgbClr val="EDE6DD"/>
                </a:solidFill>
                <a:latin typeface="IBM Plex Sans"/>
                <a:ea typeface="IBM Plex Sans"/>
                <a:cs typeface="IBM Plex Sans"/>
                <a:sym typeface="IBM Plex Sans"/>
              </a:rPr>
              <a:t>Acknowledgements</a:t>
            </a:r>
            <a:endParaRPr sz="4000">
              <a:solidFill>
                <a:srgbClr val="EDE6DD"/>
              </a:solidFill>
              <a:latin typeface="IBM Plex Sans"/>
              <a:ea typeface="IBM Plex Sans"/>
              <a:cs typeface="IBM Plex Sans"/>
              <a:sym typeface="IBM Plex Sans"/>
            </a:endParaRPr>
          </a:p>
          <a:p>
            <a:pPr indent="0" lvl="0" marL="0" rtl="0" algn="l">
              <a:spcBef>
                <a:spcPts val="0"/>
              </a:spcBef>
              <a:spcAft>
                <a:spcPts val="0"/>
              </a:spcAft>
              <a:buNone/>
            </a:pPr>
            <a:r>
              <a:rPr lang="en-US" sz="4000">
                <a:solidFill>
                  <a:srgbClr val="EDE6DD"/>
                </a:solidFill>
                <a:latin typeface="IBM Plex Sans"/>
                <a:ea typeface="IBM Plex Sans"/>
                <a:cs typeface="IBM Plex Sans"/>
                <a:sym typeface="IBM Plex Sans"/>
              </a:rPr>
              <a:t>USDA (58-2034-3-445)</a:t>
            </a:r>
            <a:endParaRPr sz="4000">
              <a:solidFill>
                <a:srgbClr val="EDE6DD"/>
              </a:solidFill>
              <a:latin typeface="IBM Plex Sans"/>
              <a:ea typeface="IBM Plex Sans"/>
              <a:cs typeface="IBM Plex Sans"/>
              <a:sym typeface="IBM Plex Sans"/>
            </a:endParaRPr>
          </a:p>
          <a:p>
            <a:pPr indent="0" lvl="0" marL="0" rtl="0" algn="l">
              <a:spcBef>
                <a:spcPts val="0"/>
              </a:spcBef>
              <a:spcAft>
                <a:spcPts val="0"/>
              </a:spcAft>
              <a:buNone/>
            </a:pPr>
            <a:r>
              <a:rPr lang="en-US" sz="4000">
                <a:solidFill>
                  <a:srgbClr val="EDE6DD"/>
                </a:solidFill>
                <a:latin typeface="IBM Plex Sans"/>
                <a:ea typeface="IBM Plex Sans"/>
                <a:cs typeface="IBM Plex Sans"/>
                <a:sym typeface="IBM Plex Sans"/>
              </a:rPr>
              <a:t>USDA (58-3022-4-034)</a:t>
            </a:r>
            <a:endParaRPr sz="4000">
              <a:solidFill>
                <a:srgbClr val="EDE6DD"/>
              </a:solidFill>
              <a:latin typeface="IBM Plex Sans"/>
              <a:ea typeface="IBM Plex Sans"/>
              <a:cs typeface="IBM Plex Sans"/>
              <a:sym typeface="IBM Plex Sans"/>
            </a:endParaRPr>
          </a:p>
          <a:p>
            <a:pPr indent="0" lvl="0" marL="0" rtl="0" algn="l">
              <a:spcBef>
                <a:spcPts val="0"/>
              </a:spcBef>
              <a:spcAft>
                <a:spcPts val="0"/>
              </a:spcAft>
              <a:buNone/>
            </a:pPr>
            <a:r>
              <a:rPr lang="en-US" sz="4000">
                <a:solidFill>
                  <a:srgbClr val="EDE6DD"/>
                </a:solidFill>
                <a:latin typeface="IBM Plex Sans"/>
                <a:ea typeface="IBM Plex Sans"/>
                <a:cs typeface="IBM Plex Sans"/>
                <a:sym typeface="IBM Plex Sans"/>
              </a:rPr>
              <a:t>NSF (DBI - 2304787)</a:t>
            </a:r>
            <a:endParaRPr sz="4000">
              <a:solidFill>
                <a:srgbClr val="EDE6DD"/>
              </a:solidFill>
              <a:latin typeface="IBM Plex Sans"/>
              <a:ea typeface="IBM Plex Sans"/>
              <a:cs typeface="IBM Plex Sans"/>
              <a:sym typeface="IBM Plex Sans"/>
            </a:endParaRPr>
          </a:p>
        </p:txBody>
      </p:sp>
      <p:sp>
        <p:nvSpPr>
          <p:cNvPr id="383" name="Google Shape;383;p53"/>
          <p:cNvSpPr txBox="1"/>
          <p:nvPr/>
        </p:nvSpPr>
        <p:spPr>
          <a:xfrm>
            <a:off x="-2710400" y="3990225"/>
            <a:ext cx="16278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600">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96" name="Shape 96"/>
        <p:cNvGrpSpPr/>
        <p:nvPr/>
      </p:nvGrpSpPr>
      <p:grpSpPr>
        <a:xfrm>
          <a:off x="0" y="0"/>
          <a:ext cx="0" cy="0"/>
          <a:chOff x="0" y="0"/>
          <a:chExt cx="0" cy="0"/>
        </a:xfrm>
      </p:grpSpPr>
      <p:cxnSp>
        <p:nvCxnSpPr>
          <p:cNvPr id="97" name="Google Shape;97;p17"/>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98" name="Google Shape;98;p17"/>
          <p:cNvPicPr preferRelativeResize="0"/>
          <p:nvPr/>
        </p:nvPicPr>
        <p:blipFill>
          <a:blip r:embed="rId3">
            <a:alphaModFix/>
          </a:blip>
          <a:stretch>
            <a:fillRect/>
          </a:stretch>
        </p:blipFill>
        <p:spPr>
          <a:xfrm>
            <a:off x="4051600" y="1396338"/>
            <a:ext cx="10184801" cy="6687200"/>
          </a:xfrm>
          <a:prstGeom prst="rect">
            <a:avLst/>
          </a:prstGeom>
          <a:noFill/>
          <a:ln>
            <a:noFill/>
          </a:ln>
        </p:spPr>
      </p:pic>
      <p:sp>
        <p:nvSpPr>
          <p:cNvPr id="99" name="Google Shape;99;p17"/>
          <p:cNvSpPr txBox="1"/>
          <p:nvPr/>
        </p:nvSpPr>
        <p:spPr>
          <a:xfrm>
            <a:off x="3242475" y="8319625"/>
            <a:ext cx="11803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400">
                <a:solidFill>
                  <a:srgbClr val="F5F3EB"/>
                </a:solidFill>
                <a:latin typeface="IBM Plex Sans"/>
                <a:ea typeface="IBM Plex Sans"/>
                <a:cs typeface="IBM Plex Sans"/>
                <a:sym typeface="IBM Plex Sans"/>
              </a:rPr>
              <a:t>Pierce’s Disease caused by Sharpshooters </a:t>
            </a:r>
            <a:endParaRPr sz="4400">
              <a:solidFill>
                <a:srgbClr val="F5F3EB"/>
              </a:solidFill>
              <a:latin typeface="IBM Plex Sans"/>
              <a:ea typeface="IBM Plex Sans"/>
              <a:cs typeface="IBM Plex Sans"/>
              <a:sym typeface="IBM Plex Sans"/>
            </a:endParaRPr>
          </a:p>
          <a:p>
            <a:pPr indent="0" lvl="0" marL="0" rtl="0" algn="ctr">
              <a:spcBef>
                <a:spcPts val="0"/>
              </a:spcBef>
              <a:spcAft>
                <a:spcPts val="0"/>
              </a:spcAft>
              <a:buNone/>
            </a:pPr>
            <a:r>
              <a:rPr lang="en-US" sz="4400">
                <a:solidFill>
                  <a:srgbClr val="F5F3EB"/>
                </a:solidFill>
                <a:latin typeface="IBM Plex Sans"/>
                <a:ea typeface="IBM Plex Sans"/>
                <a:cs typeface="IBM Plex Sans"/>
                <a:sym typeface="IBM Plex Sans"/>
              </a:rPr>
              <a:t>(University of California)</a:t>
            </a:r>
            <a:endParaRPr sz="4400">
              <a:solidFill>
                <a:srgbClr val="F5F3EB"/>
              </a:solidFill>
              <a:latin typeface="IBM Plex Sans"/>
              <a:ea typeface="IBM Plex Sans"/>
              <a:cs typeface="IBM Plex Sans"/>
              <a:sym typeface="IBM Plex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03" name="Shape 103"/>
        <p:cNvGrpSpPr/>
        <p:nvPr/>
      </p:nvGrpSpPr>
      <p:grpSpPr>
        <a:xfrm>
          <a:off x="0" y="0"/>
          <a:ext cx="0" cy="0"/>
          <a:chOff x="0" y="0"/>
          <a:chExt cx="0" cy="0"/>
        </a:xfrm>
      </p:grpSpPr>
      <p:cxnSp>
        <p:nvCxnSpPr>
          <p:cNvPr id="104" name="Google Shape;104;p18"/>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05" name="Google Shape;105;p18"/>
          <p:cNvPicPr preferRelativeResize="0"/>
          <p:nvPr/>
        </p:nvPicPr>
        <p:blipFill>
          <a:blip r:embed="rId3">
            <a:alphaModFix/>
          </a:blip>
          <a:stretch>
            <a:fillRect/>
          </a:stretch>
        </p:blipFill>
        <p:spPr>
          <a:xfrm>
            <a:off x="667400" y="2749688"/>
            <a:ext cx="5170450" cy="5264450"/>
          </a:xfrm>
          <a:prstGeom prst="rect">
            <a:avLst/>
          </a:prstGeom>
          <a:noFill/>
          <a:ln>
            <a:noFill/>
          </a:ln>
        </p:spPr>
      </p:pic>
      <p:pic>
        <p:nvPicPr>
          <p:cNvPr id="106" name="Google Shape;106;p18"/>
          <p:cNvPicPr preferRelativeResize="0"/>
          <p:nvPr/>
        </p:nvPicPr>
        <p:blipFill>
          <a:blip r:embed="rId4">
            <a:alphaModFix/>
          </a:blip>
          <a:stretch>
            <a:fillRect/>
          </a:stretch>
        </p:blipFill>
        <p:spPr>
          <a:xfrm>
            <a:off x="6885750" y="2131562"/>
            <a:ext cx="4516500" cy="6023874"/>
          </a:xfrm>
          <a:prstGeom prst="rect">
            <a:avLst/>
          </a:prstGeom>
          <a:noFill/>
          <a:ln>
            <a:noFill/>
          </a:ln>
        </p:spPr>
      </p:pic>
      <p:pic>
        <p:nvPicPr>
          <p:cNvPr id="107" name="Google Shape;107;p18"/>
          <p:cNvPicPr preferRelativeResize="0"/>
          <p:nvPr/>
        </p:nvPicPr>
        <p:blipFill>
          <a:blip r:embed="rId5">
            <a:alphaModFix/>
          </a:blip>
          <a:stretch>
            <a:fillRect/>
          </a:stretch>
        </p:blipFill>
        <p:spPr>
          <a:xfrm>
            <a:off x="12034472" y="4275150"/>
            <a:ext cx="5608454" cy="3738969"/>
          </a:xfrm>
          <a:prstGeom prst="rect">
            <a:avLst/>
          </a:prstGeom>
          <a:noFill/>
          <a:ln>
            <a:noFill/>
          </a:ln>
        </p:spPr>
      </p:pic>
      <p:sp>
        <p:nvSpPr>
          <p:cNvPr id="108" name="Google Shape;108;p18"/>
          <p:cNvSpPr txBox="1"/>
          <p:nvPr/>
        </p:nvSpPr>
        <p:spPr>
          <a:xfrm>
            <a:off x="2480725" y="8155425"/>
            <a:ext cx="15438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Aphid</a:t>
            </a:r>
            <a:endParaRPr sz="3600">
              <a:solidFill>
                <a:schemeClr val="dk1"/>
              </a:solidFill>
              <a:latin typeface="IBM Plex Sans"/>
              <a:ea typeface="IBM Plex Sans"/>
              <a:cs typeface="IBM Plex Sans"/>
              <a:sym typeface="IBM Plex Sans"/>
            </a:endParaRPr>
          </a:p>
        </p:txBody>
      </p:sp>
      <p:sp>
        <p:nvSpPr>
          <p:cNvPr id="109" name="Google Shape;109;p18"/>
          <p:cNvSpPr txBox="1"/>
          <p:nvPr/>
        </p:nvSpPr>
        <p:spPr>
          <a:xfrm>
            <a:off x="7147025" y="8155425"/>
            <a:ext cx="39939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Sharpshooter</a:t>
            </a:r>
            <a:endParaRPr sz="3600">
              <a:solidFill>
                <a:schemeClr val="dk1"/>
              </a:solidFill>
              <a:latin typeface="IBM Plex Sans"/>
              <a:ea typeface="IBM Plex Sans"/>
              <a:cs typeface="IBM Plex Sans"/>
              <a:sym typeface="IBM Plex Sans"/>
            </a:endParaRPr>
          </a:p>
        </p:txBody>
      </p:sp>
      <p:sp>
        <p:nvSpPr>
          <p:cNvPr id="110" name="Google Shape;110;p18"/>
          <p:cNvSpPr txBox="1"/>
          <p:nvPr/>
        </p:nvSpPr>
        <p:spPr>
          <a:xfrm>
            <a:off x="12841750" y="8155425"/>
            <a:ext cx="39939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Mosquito</a:t>
            </a:r>
            <a:endParaRPr sz="3600">
              <a:solidFill>
                <a:schemeClr val="dk1"/>
              </a:solidFill>
              <a:latin typeface="IBM Plex Sans"/>
              <a:ea typeface="IBM Plex Sans"/>
              <a:cs typeface="IBM Plex Sans"/>
              <a:sym typeface="IBM Plex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14" name="Shape 114"/>
        <p:cNvGrpSpPr/>
        <p:nvPr/>
      </p:nvGrpSpPr>
      <p:grpSpPr>
        <a:xfrm>
          <a:off x="0" y="0"/>
          <a:ext cx="0" cy="0"/>
          <a:chOff x="0" y="0"/>
          <a:chExt cx="0" cy="0"/>
        </a:xfrm>
      </p:grpSpPr>
      <p:cxnSp>
        <p:nvCxnSpPr>
          <p:cNvPr id="115" name="Google Shape;115;p19"/>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16" name="Google Shape;116;p19"/>
          <p:cNvPicPr preferRelativeResize="0"/>
          <p:nvPr/>
        </p:nvPicPr>
        <p:blipFill>
          <a:blip r:embed="rId3">
            <a:alphaModFix/>
          </a:blip>
          <a:stretch>
            <a:fillRect/>
          </a:stretch>
        </p:blipFill>
        <p:spPr>
          <a:xfrm>
            <a:off x="4750675" y="2191725"/>
            <a:ext cx="8786650" cy="5903550"/>
          </a:xfrm>
          <a:prstGeom prst="rect">
            <a:avLst/>
          </a:prstGeom>
          <a:noFill/>
          <a:ln>
            <a:noFill/>
          </a:ln>
        </p:spPr>
      </p:pic>
      <p:sp>
        <p:nvSpPr>
          <p:cNvPr id="117" name="Google Shape;117;p19"/>
          <p:cNvSpPr txBox="1"/>
          <p:nvPr/>
        </p:nvSpPr>
        <p:spPr>
          <a:xfrm>
            <a:off x="3017950" y="8286800"/>
            <a:ext cx="122523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We can’t directly observe what the mouthparts are doing</a:t>
            </a:r>
            <a:endParaRPr sz="3600">
              <a:solidFill>
                <a:schemeClr val="dk1"/>
              </a:solidFill>
              <a:latin typeface="IBM Plex Sans"/>
              <a:ea typeface="IBM Plex Sans"/>
              <a:cs typeface="IBM Plex Sans"/>
              <a:sym typeface="IBM Plex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21" name="Shape 121"/>
        <p:cNvGrpSpPr/>
        <p:nvPr/>
      </p:nvGrpSpPr>
      <p:grpSpPr>
        <a:xfrm>
          <a:off x="0" y="0"/>
          <a:ext cx="0" cy="0"/>
          <a:chOff x="0" y="0"/>
          <a:chExt cx="0" cy="0"/>
        </a:xfrm>
      </p:grpSpPr>
      <p:cxnSp>
        <p:nvCxnSpPr>
          <p:cNvPr id="122" name="Google Shape;122;p20"/>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sp>
        <p:nvSpPr>
          <p:cNvPr id="123" name="Google Shape;123;p20"/>
          <p:cNvSpPr txBox="1"/>
          <p:nvPr/>
        </p:nvSpPr>
        <p:spPr>
          <a:xfrm>
            <a:off x="1202100" y="3928200"/>
            <a:ext cx="158838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9600">
                <a:solidFill>
                  <a:schemeClr val="dk1"/>
                </a:solidFill>
                <a:latin typeface="IBM Plex Sans"/>
                <a:ea typeface="IBM Plex Sans"/>
                <a:cs typeface="IBM Plex Sans"/>
                <a:sym typeface="IBM Plex Sans"/>
              </a:rPr>
              <a:t>Electropenetrography</a:t>
            </a:r>
            <a:endParaRPr sz="9600">
              <a:solidFill>
                <a:schemeClr val="dk1"/>
              </a:solidFill>
              <a:latin typeface="IBM Plex Sans"/>
              <a:ea typeface="IBM Plex Sans"/>
              <a:cs typeface="IBM Plex Sans"/>
              <a:sym typeface="IBM Plex Sans"/>
            </a:endParaRPr>
          </a:p>
          <a:p>
            <a:pPr indent="0" lvl="0" marL="0" rtl="0" algn="ctr">
              <a:spcBef>
                <a:spcPts val="0"/>
              </a:spcBef>
              <a:spcAft>
                <a:spcPts val="0"/>
              </a:spcAft>
              <a:buNone/>
            </a:pPr>
            <a:r>
              <a:rPr lang="en-US" sz="9600">
                <a:solidFill>
                  <a:schemeClr val="dk1"/>
                </a:solidFill>
                <a:latin typeface="IBM Plex Sans"/>
                <a:ea typeface="IBM Plex Sans"/>
                <a:cs typeface="IBM Plex Sans"/>
                <a:sym typeface="IBM Plex Sans"/>
              </a:rPr>
              <a:t>(EPG)</a:t>
            </a:r>
            <a:endParaRPr sz="9600">
              <a:solidFill>
                <a:schemeClr val="dk1"/>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53824"/>
        </a:solidFill>
      </p:bgPr>
    </p:bg>
    <p:spTree>
      <p:nvGrpSpPr>
        <p:cNvPr id="127" name="Shape 127"/>
        <p:cNvGrpSpPr/>
        <p:nvPr/>
      </p:nvGrpSpPr>
      <p:grpSpPr>
        <a:xfrm>
          <a:off x="0" y="0"/>
          <a:ext cx="0" cy="0"/>
          <a:chOff x="0" y="0"/>
          <a:chExt cx="0" cy="0"/>
        </a:xfrm>
      </p:grpSpPr>
      <p:cxnSp>
        <p:nvCxnSpPr>
          <p:cNvPr id="128" name="Google Shape;128;p21"/>
          <p:cNvCxnSpPr/>
          <p:nvPr/>
        </p:nvCxnSpPr>
        <p:spPr>
          <a:xfrm>
            <a:off x="1028700" y="1009650"/>
            <a:ext cx="16230600" cy="19200"/>
          </a:xfrm>
          <a:prstGeom prst="straightConnector1">
            <a:avLst/>
          </a:prstGeom>
          <a:noFill/>
          <a:ln cap="flat" cmpd="sng" w="19050">
            <a:solidFill>
              <a:srgbClr val="F5F3EB"/>
            </a:solidFill>
            <a:prstDash val="solid"/>
            <a:round/>
            <a:headEnd len="sm" w="sm" type="none"/>
            <a:tailEnd len="sm" w="sm" type="none"/>
          </a:ln>
        </p:spPr>
      </p:cxnSp>
      <p:pic>
        <p:nvPicPr>
          <p:cNvPr id="129" name="Google Shape;129;p21"/>
          <p:cNvPicPr preferRelativeResize="0"/>
          <p:nvPr/>
        </p:nvPicPr>
        <p:blipFill>
          <a:blip r:embed="rId3">
            <a:alphaModFix/>
          </a:blip>
          <a:stretch>
            <a:fillRect/>
          </a:stretch>
        </p:blipFill>
        <p:spPr>
          <a:xfrm>
            <a:off x="4114800" y="1790700"/>
            <a:ext cx="10058400" cy="6705600"/>
          </a:xfrm>
          <a:prstGeom prst="rect">
            <a:avLst/>
          </a:prstGeom>
          <a:noFill/>
          <a:ln>
            <a:noFill/>
          </a:ln>
        </p:spPr>
      </p:pic>
      <p:sp>
        <p:nvSpPr>
          <p:cNvPr id="130" name="Google Shape;130;p21"/>
          <p:cNvSpPr txBox="1"/>
          <p:nvPr/>
        </p:nvSpPr>
        <p:spPr>
          <a:xfrm>
            <a:off x="3665400" y="8746625"/>
            <a:ext cx="10957200" cy="65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600">
                <a:solidFill>
                  <a:schemeClr val="dk1"/>
                </a:solidFill>
                <a:latin typeface="IBM Plex Sans"/>
                <a:ea typeface="IBM Plex Sans"/>
                <a:cs typeface="IBM Plex Sans"/>
                <a:sym typeface="IBM Plex Sans"/>
              </a:rPr>
              <a:t>Leafhopper ready for EPG</a:t>
            </a:r>
            <a:endParaRPr sz="3600">
              <a:solidFill>
                <a:schemeClr val="dk1"/>
              </a:solidFill>
              <a:latin typeface="IBM Plex Sans"/>
              <a:ea typeface="IBM Plex Sans"/>
              <a:cs typeface="IBM Plex Sans"/>
              <a:sym typeface="IBM Plex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